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77" r:id="rId15"/>
    <p:sldId id="279" r:id="rId16"/>
    <p:sldId id="280" r:id="rId17"/>
    <p:sldId id="281" r:id="rId18"/>
    <p:sldId id="278" r:id="rId19"/>
    <p:sldId id="268" r:id="rId20"/>
    <p:sldId id="269" r:id="rId21"/>
    <p:sldId id="270" r:id="rId22"/>
    <p:sldId id="271" r:id="rId23"/>
    <p:sldId id="272" r:id="rId24"/>
    <p:sldId id="282" r:id="rId25"/>
    <p:sldId id="273" r:id="rId26"/>
    <p:sldId id="285" r:id="rId27"/>
    <p:sldId id="274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17" autoAdjust="0"/>
    <p:restoredTop sz="94660"/>
  </p:normalViewPr>
  <p:slideViewPr>
    <p:cSldViewPr>
      <p:cViewPr>
        <p:scale>
          <a:sx n="70" d="100"/>
          <a:sy n="70" d="100"/>
        </p:scale>
        <p:origin x="-86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43D619-2ED1-4EC3-B134-C51633C0A3A3}" type="datetimeFigureOut">
              <a:rPr lang="en-US" smtClean="0"/>
              <a:pPr/>
              <a:t>1/17/2017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CDDB3D-D8DF-48D7-BEE4-813CBA507A4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0.wmf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Uniform Circular Motion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Newton's Second Law:</a:t>
            </a:r>
            <a:endParaRPr lang="en-A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571744"/>
            <a:ext cx="191265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91329" y="1916832"/>
                <a:ext cx="5544616" cy="3033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/>
                      </a:rPr>
                      <m:t>𝐹</m:t>
                    </m:r>
                    <m:r>
                      <a:rPr lang="en-AU" sz="2000" b="0" i="1" smtClean="0">
                        <a:latin typeface="Cambria Math"/>
                      </a:rPr>
                      <m:t>=</m:t>
                    </m:r>
                    <m:r>
                      <a:rPr lang="en-AU" sz="2000" b="0" i="1" smtClean="0">
                        <a:latin typeface="Cambria Math"/>
                      </a:rPr>
                      <m:t>𝑚𝑎</m:t>
                    </m:r>
                  </m:oMath>
                </a14:m>
                <a:r>
                  <a:rPr lang="en-AU" sz="2000" dirty="0" smtClean="0"/>
                  <a:t> </a:t>
                </a:r>
              </a:p>
              <a:p>
                <a:endParaRPr lang="en-AU" sz="2000" dirty="0"/>
              </a:p>
              <a:p>
                <a:r>
                  <a:rPr lang="en-AU" sz="2000" dirty="0" smtClean="0"/>
                  <a:t>and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AU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AU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AU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000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en-AU" sz="2000" b="0" dirty="0" smtClean="0"/>
              </a:p>
              <a:p>
                <a:endParaRPr lang="en-AU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000" i="1" smtClean="0">
                              <a:latin typeface="Cambria Math"/>
                              <a:ea typeface="Cambria Math"/>
                            </a:rPr>
                            <m:t>∴</m:t>
                          </m:r>
                          <m:r>
                            <a:rPr lang="en-AU" sz="20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AU" sz="2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AU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AU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AU" sz="2000" dirty="0" smtClean="0"/>
              </a:p>
              <a:p>
                <a:endParaRPr lang="en-AU" sz="2000" dirty="0"/>
              </a:p>
              <a:p>
                <a:r>
                  <a:rPr lang="en-AU" sz="2000" dirty="0" smtClean="0"/>
                  <a:t>Where F</a:t>
                </a:r>
                <a:r>
                  <a:rPr lang="en-AU" sz="2000" baseline="-25000" dirty="0" smtClean="0"/>
                  <a:t>c</a:t>
                </a:r>
                <a:r>
                  <a:rPr lang="en-AU" sz="2000" dirty="0" smtClean="0"/>
                  <a:t> is the force producing centripetal acceleration</a:t>
                </a:r>
                <a:endParaRPr lang="en-A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329" y="1916832"/>
                <a:ext cx="5544616" cy="3033010"/>
              </a:xfrm>
              <a:prstGeom prst="rect">
                <a:avLst/>
              </a:prstGeom>
              <a:blipFill rotWithShape="1">
                <a:blip r:embed="rId3"/>
                <a:stretch>
                  <a:fillRect l="-1099" b="-26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6111"/>
          <a:stretch>
            <a:fillRect/>
          </a:stretch>
        </p:blipFill>
        <p:spPr bwMode="auto">
          <a:xfrm>
            <a:off x="1071538" y="1571612"/>
            <a:ext cx="236999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14488"/>
            <a:ext cx="3081643" cy="249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643050"/>
            <a:ext cx="2143140" cy="43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500438"/>
            <a:ext cx="2033593" cy="312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Tensile force</a:t>
            </a:r>
            <a:endParaRPr lang="en-A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42030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428728" y="3593194"/>
            <a:ext cx="750099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 the case of the stone whirled around on the string, the force which is continually pulling the stone towards the centre is the tension in the string.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If the string broke suddenly, the stone would fly off in the direction of its velocity at that instant, i.e. Its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linear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or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tangential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velocity.</a:t>
            </a:r>
            <a:endParaRPr kumimoji="0" lang="en-A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3624270" cy="112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2.4.2 Gravitational force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moon and artificial satellites travel around the earth and the planets travel around the sun because the force of gravity acts as a force producing centripetal acceleration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43050"/>
            <a:ext cx="3848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3643314"/>
            <a:ext cx="5286412" cy="20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3314"/>
            <a:ext cx="176329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Real world examples of Centripetal Force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4" descr="gravitr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47274" y="1215074"/>
            <a:ext cx="4986358" cy="3339441"/>
          </a:xfrm>
          <a:prstGeom prst="rect">
            <a:avLst/>
          </a:prstGeom>
          <a:noFill/>
        </p:spPr>
      </p:pic>
      <p:pic>
        <p:nvPicPr>
          <p:cNvPr id="5" name="Picture 8" descr="gra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0694" y="3857628"/>
            <a:ext cx="2918844" cy="2189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4" descr="20g_ames_str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2000240"/>
            <a:ext cx="6350000" cy="226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ati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2285992"/>
            <a:ext cx="3471591" cy="2857512"/>
          </a:xfrm>
          <a:prstGeom prst="rect">
            <a:avLst/>
          </a:prstGeom>
          <a:noFill/>
        </p:spPr>
      </p:pic>
      <p:pic>
        <p:nvPicPr>
          <p:cNvPr id="5" name="Picture 8" descr="t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0694" y="1214422"/>
            <a:ext cx="3052786" cy="433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space station???</a:t>
            </a:r>
            <a:endParaRPr lang="en-AU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462" y="1614487"/>
            <a:ext cx="57626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2.4.3 Frictional force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car is able to move on a road because of the friction force between its tyres and the road surface. </a:t>
            </a:r>
          </a:p>
          <a:p>
            <a:r>
              <a:rPr lang="en-GB" dirty="0" smtClean="0"/>
              <a:t>If there was no friction, the tyres would simply slip on the surface and the car would not be able to move. </a:t>
            </a:r>
            <a:endParaRPr lang="en-A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653136"/>
            <a:ext cx="67854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2.1 Objects moving in circles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428736"/>
            <a:ext cx="4643470" cy="4800600"/>
          </a:xfrm>
        </p:spPr>
        <p:txBody>
          <a:bodyPr>
            <a:normAutofit fontScale="47500" lnSpcReduction="20000"/>
          </a:bodyPr>
          <a:lstStyle/>
          <a:p>
            <a:pPr hangingPunct="0">
              <a:buNone/>
            </a:pPr>
            <a:r>
              <a:rPr lang="en-GB" dirty="0" smtClean="0"/>
              <a:t> </a:t>
            </a:r>
            <a:endParaRPr lang="en-AU" dirty="0" smtClean="0"/>
          </a:p>
          <a:p>
            <a:pPr hangingPunct="0"/>
            <a:r>
              <a:rPr lang="en-GB" b="1" dirty="0" smtClean="0"/>
              <a:t>Newton's First Law </a:t>
            </a:r>
            <a:r>
              <a:rPr lang="en-GB" dirty="0" smtClean="0"/>
              <a:t>says that ‘</a:t>
            </a:r>
            <a:r>
              <a:rPr lang="en-GB" i="1" dirty="0" smtClean="0"/>
              <a:t>any object remains at rest or moving with constant speed in a straight line unless acted on by a </a:t>
            </a:r>
            <a:r>
              <a:rPr lang="en-GB" b="1" i="1" dirty="0" smtClean="0"/>
              <a:t>force</a:t>
            </a:r>
            <a:r>
              <a:rPr lang="en-GB" b="1" dirty="0" smtClean="0"/>
              <a:t>.’ </a:t>
            </a:r>
          </a:p>
          <a:p>
            <a:pPr hangingPunct="0"/>
            <a:r>
              <a:rPr lang="en-GB" dirty="0" smtClean="0"/>
              <a:t>Since the stone is neither at rest nor moving in a straight line, a force must be acting on it.</a:t>
            </a:r>
            <a:endParaRPr lang="en-AU" dirty="0" smtClean="0"/>
          </a:p>
          <a:p>
            <a:pPr hangingPunct="0"/>
            <a:r>
              <a:rPr lang="en-GB" dirty="0" smtClean="0"/>
              <a:t>Forces produce acceleration as stated by </a:t>
            </a:r>
            <a:r>
              <a:rPr lang="en-GB" b="1" dirty="0" smtClean="0"/>
              <a:t>Newton's Second Law.</a:t>
            </a:r>
            <a:r>
              <a:rPr lang="en-GB" dirty="0" smtClean="0"/>
              <a:t> Why is a stone whirled around on the end of a string accelerating?</a:t>
            </a:r>
            <a:endParaRPr lang="en-AU" dirty="0" smtClean="0"/>
          </a:p>
          <a:p>
            <a:pPr hangingPunct="0"/>
            <a:r>
              <a:rPr lang="en-GB" dirty="0" smtClean="0"/>
              <a:t>At each point the stone has an </a:t>
            </a:r>
            <a:r>
              <a:rPr lang="en-GB" i="1" dirty="0" smtClean="0"/>
              <a:t>instantaneous linear, or tangential, velocity</a:t>
            </a:r>
            <a:r>
              <a:rPr lang="en-GB" dirty="0" smtClean="0"/>
              <a:t> in a particular direction.  An instant later, as the position of the stone changes its velocity also changes direction. </a:t>
            </a:r>
          </a:p>
          <a:p>
            <a:pPr hangingPunct="0"/>
            <a:r>
              <a:rPr lang="en-GB" dirty="0" smtClean="0"/>
              <a:t>Remember, </a:t>
            </a:r>
            <a:r>
              <a:rPr lang="en-GB" i="1" dirty="0" smtClean="0"/>
              <a:t>velocity is a vector quantity </a:t>
            </a:r>
            <a:r>
              <a:rPr lang="en-GB" dirty="0" smtClean="0"/>
              <a:t>and therefore as soon as the direction changes it becomes a new velocity, even though the speed of the stone has not changed.</a:t>
            </a:r>
            <a:endParaRPr lang="en-AU" dirty="0" smtClean="0"/>
          </a:p>
          <a:p>
            <a:pPr hangingPunct="0"/>
            <a:r>
              <a:rPr lang="en-GB" dirty="0" smtClean="0"/>
              <a:t>Acceleration occurs when velocity changes, therefore any object moving in a circle is accelerating. This acceleration is called</a:t>
            </a:r>
            <a:r>
              <a:rPr lang="en-GB" b="1" dirty="0" smtClean="0"/>
              <a:t> </a:t>
            </a:r>
            <a:r>
              <a:rPr lang="en-GB" b="1" i="1" u="sng" dirty="0" smtClean="0"/>
              <a:t>centripetal acceleration.</a:t>
            </a:r>
            <a:endParaRPr lang="en-AU" i="1" u="sng" dirty="0" smtClean="0"/>
          </a:p>
          <a:p>
            <a:pPr hangingPunct="0"/>
            <a:endParaRPr lang="en-AU" dirty="0" smtClean="0"/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429000"/>
            <a:ext cx="30210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85926"/>
            <a:ext cx="22574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Forces on a car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GB" dirty="0" smtClean="0"/>
              <a:t>A car on a road has a number of forces acting on it:</a:t>
            </a:r>
            <a:endParaRPr lang="en-AU" dirty="0" smtClean="0"/>
          </a:p>
          <a:p>
            <a:pPr lvl="1" hangingPunct="0"/>
            <a:r>
              <a:rPr lang="en-GB" sz="2400" dirty="0" smtClean="0"/>
              <a:t>the force of the engine pushing forwards</a:t>
            </a:r>
            <a:endParaRPr lang="en-AU" sz="2400" dirty="0" smtClean="0"/>
          </a:p>
          <a:p>
            <a:pPr lvl="1" hangingPunct="0"/>
            <a:r>
              <a:rPr lang="en-GB" sz="2400" dirty="0" smtClean="0"/>
              <a:t>friction pushing back</a:t>
            </a:r>
            <a:endParaRPr lang="en-AU" sz="2400" dirty="0" smtClean="0"/>
          </a:p>
          <a:p>
            <a:pPr lvl="1" hangingPunct="0"/>
            <a:r>
              <a:rPr lang="en-GB" sz="2400" dirty="0" smtClean="0"/>
              <a:t>the car's weight pushing down</a:t>
            </a:r>
            <a:endParaRPr lang="en-AU" sz="2400" dirty="0" smtClean="0"/>
          </a:p>
          <a:p>
            <a:pPr lvl="1" hangingPunct="0"/>
            <a:r>
              <a:rPr lang="en-GB" sz="2400" dirty="0" smtClean="0"/>
              <a:t>a normal force pushing up, as required by Newton's Third Law.</a:t>
            </a:r>
            <a:endParaRPr lang="en-AU" sz="2400" dirty="0" smtClean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572008"/>
            <a:ext cx="67854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Normal force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The </a:t>
            </a:r>
            <a:r>
              <a:rPr lang="en-GB" sz="2800" b="1" dirty="0" smtClean="0"/>
              <a:t>normal force </a:t>
            </a:r>
            <a:r>
              <a:rPr lang="en-GB" sz="2800" dirty="0" smtClean="0"/>
              <a:t>is always at right angles to the road surface and is only equal and opposite to the car's weight when it is on a flat road. </a:t>
            </a:r>
          </a:p>
          <a:p>
            <a:r>
              <a:rPr lang="en-GB" sz="2800" dirty="0" smtClean="0"/>
              <a:t>When the car is travelling with </a:t>
            </a:r>
            <a:r>
              <a:rPr lang="en-GB" sz="2800" b="1" dirty="0" smtClean="0"/>
              <a:t>constant speed </a:t>
            </a:r>
            <a:r>
              <a:rPr lang="en-GB" sz="2800" dirty="0" smtClean="0"/>
              <a:t>in a straight line all these forces are balanced and the net force is zero.</a:t>
            </a:r>
            <a:endParaRPr lang="en-AU" sz="2800" dirty="0" smtClean="0"/>
          </a:p>
          <a:p>
            <a:endParaRPr lang="en-A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653" y="4571984"/>
            <a:ext cx="5963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sideways friction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340768"/>
            <a:ext cx="7498080" cy="4800600"/>
          </a:xfrm>
        </p:spPr>
        <p:txBody>
          <a:bodyPr/>
          <a:lstStyle/>
          <a:p>
            <a:r>
              <a:rPr lang="en-GB" sz="2400" dirty="0" smtClean="0"/>
              <a:t>When the car is turning the corner it is travelling around part of a circle, and therefore there must be a force acting on the car to produce centripetal acceleration. </a:t>
            </a:r>
          </a:p>
          <a:p>
            <a:r>
              <a:rPr lang="en-GB" sz="2400" dirty="0" smtClean="0"/>
              <a:t>This force is the </a:t>
            </a:r>
            <a:r>
              <a:rPr lang="en-GB" sz="2400" b="1" dirty="0" smtClean="0"/>
              <a:t>sideways friction </a:t>
            </a:r>
            <a:r>
              <a:rPr lang="en-GB" sz="2400" dirty="0" smtClean="0"/>
              <a:t>between the car's tyres and the road. </a:t>
            </a:r>
          </a:p>
          <a:p>
            <a:r>
              <a:rPr lang="en-GB" sz="2400" dirty="0" smtClean="0"/>
              <a:t>This is not a balanced force and changes the car's direction.</a:t>
            </a:r>
            <a:endParaRPr lang="en-AU" sz="2400" dirty="0" smtClean="0"/>
          </a:p>
          <a:p>
            <a:endParaRPr lang="en-A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803" y="4571984"/>
            <a:ext cx="5963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2.4.4 Normal force on banked roads</a:t>
            </a:r>
            <a:endParaRPr lang="en-A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555307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00166" y="4929198"/>
            <a:ext cx="7358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9725" algn="r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 many situations a curving road can be made safer by building it at an angle.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9725" algn="r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road is said to be banked and in this situation the normal force to the road surface provides additional centripetal acceleration</a:t>
            </a: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b="10017"/>
          <a:stretch>
            <a:fillRect/>
          </a:stretch>
        </p:blipFill>
        <p:spPr bwMode="auto">
          <a:xfrm>
            <a:off x="6143636" y="2928934"/>
            <a:ext cx="26193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8" descr="1056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46" y="1571611"/>
            <a:ext cx="5214974" cy="372498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071810"/>
            <a:ext cx="54420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Banked roads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279796" cy="2338390"/>
          </a:xfrm>
        </p:spPr>
        <p:txBody>
          <a:bodyPr>
            <a:normAutofit fontScale="70000" lnSpcReduction="20000"/>
          </a:bodyPr>
          <a:lstStyle/>
          <a:p>
            <a:pPr hangingPunct="0"/>
            <a:r>
              <a:rPr lang="en-GB" sz="2400" dirty="0" smtClean="0"/>
              <a:t>As the diagram shows, the normal force can be resolved into two components, one vertical, and the other horizontal.</a:t>
            </a:r>
            <a:endParaRPr lang="en-AU" sz="2400" dirty="0" smtClean="0"/>
          </a:p>
          <a:p>
            <a:pPr lvl="0" hangingPunct="0"/>
            <a:r>
              <a:rPr lang="en-GB" sz="2400" dirty="0" smtClean="0"/>
              <a:t>The vertical component is equal but opposite to the weight of the car.</a:t>
            </a:r>
            <a:endParaRPr lang="en-AU" sz="2400" dirty="0" smtClean="0"/>
          </a:p>
          <a:p>
            <a:pPr lvl="0" hangingPunct="0"/>
            <a:r>
              <a:rPr lang="en-GB" sz="2400" dirty="0" smtClean="0"/>
              <a:t>The horizontal component produces a force at right angles to the car's direction of motion, towards </a:t>
            </a:r>
            <a:r>
              <a:rPr lang="en-GB" sz="2400" b="1" dirty="0" smtClean="0"/>
              <a:t>the centre of the circle </a:t>
            </a:r>
            <a:r>
              <a:rPr lang="en-GB" sz="2400" dirty="0" smtClean="0"/>
              <a:t>made by the road. </a:t>
            </a:r>
            <a:endParaRPr lang="en-AU" sz="2400" dirty="0" smtClean="0"/>
          </a:p>
          <a:p>
            <a:pPr lvl="0" hangingPunct="0"/>
            <a:r>
              <a:rPr lang="en-GB" sz="2400" dirty="0" smtClean="0"/>
              <a:t>This component of the normal force is the force producing the centripetal acceleration.</a:t>
            </a:r>
            <a:endParaRPr lang="en-AU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Banked Roads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5296632" cy="4800600"/>
          </a:xfrm>
        </p:spPr>
        <p:txBody>
          <a:bodyPr/>
          <a:lstStyle/>
          <a:p>
            <a:r>
              <a:rPr lang="en-AU" dirty="0" smtClean="0"/>
              <a:t>For a given banking angle, there is a certain speed whereby the centripetal acceleration is entirely produced from the normal force.</a:t>
            </a:r>
          </a:p>
          <a:p>
            <a:r>
              <a:rPr lang="en-AU" dirty="0" smtClean="0"/>
              <a:t>This means no friction is required from the tyres to keep the car from sliding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270521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Derivation of banking equation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922210" cy="4800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From the geometry of the triangles ABC and PQR in Figure 2.7, the two angles marked </a:t>
            </a:r>
            <a:r>
              <a:rPr lang="en-GB" sz="2000" i="1" dirty="0" smtClean="0">
                <a:sym typeface="Symbol"/>
              </a:rPr>
              <a:t></a:t>
            </a:r>
            <a:r>
              <a:rPr lang="en-GB" sz="2000" dirty="0" smtClean="0"/>
              <a:t> are equal </a:t>
            </a:r>
          </a:p>
          <a:p>
            <a:pPr>
              <a:buNone/>
            </a:pPr>
            <a:r>
              <a:rPr lang="en-GB" sz="2000" dirty="0" smtClean="0"/>
              <a:t>			and </a:t>
            </a:r>
            <a:r>
              <a:rPr lang="en-GB" sz="2000" i="1" dirty="0" smtClean="0"/>
              <a:t>weight</a:t>
            </a:r>
            <a:r>
              <a:rPr lang="en-GB" sz="2000" dirty="0" smtClean="0"/>
              <a:t> = </a:t>
            </a:r>
            <a:r>
              <a:rPr lang="en-GB" sz="2000" i="1" dirty="0" smtClean="0"/>
              <a:t>mg</a:t>
            </a:r>
            <a:r>
              <a:rPr lang="en-GB" sz="2000" dirty="0" smtClean="0"/>
              <a:t>		</a:t>
            </a:r>
            <a:endParaRPr lang="en-GB" sz="2400" i="1" dirty="0" smtClean="0"/>
          </a:p>
          <a:p>
            <a:pPr hangingPunct="0"/>
            <a:r>
              <a:rPr lang="en-GB" sz="2400" i="1" dirty="0" smtClean="0"/>
              <a:t>So from triangle ABC</a:t>
            </a:r>
            <a:r>
              <a:rPr lang="en-AU" sz="2400" i="1" dirty="0" smtClean="0"/>
              <a:t> </a:t>
            </a:r>
            <a:r>
              <a:rPr lang="en-GB" sz="2400" dirty="0" smtClean="0"/>
              <a:t> </a:t>
            </a:r>
          </a:p>
          <a:p>
            <a:pPr hangingPunct="0">
              <a:buNone/>
            </a:pPr>
            <a:endParaRPr lang="en-GB" sz="2400" dirty="0" smtClean="0"/>
          </a:p>
          <a:p>
            <a:pPr hangingPunct="0">
              <a:buNone/>
            </a:pPr>
            <a:r>
              <a:rPr lang="en-GB" sz="2400" dirty="0" smtClean="0"/>
              <a:t>and cancelling </a:t>
            </a:r>
            <a:r>
              <a:rPr lang="en-GB" sz="2400" i="1" dirty="0" smtClean="0"/>
              <a:t>m</a:t>
            </a:r>
            <a:r>
              <a:rPr lang="en-GB" sz="2400" dirty="0" smtClean="0"/>
              <a:t> on the top &amp; bottom gives</a:t>
            </a:r>
          </a:p>
          <a:p>
            <a:pPr hangingPunct="0">
              <a:buNone/>
            </a:pPr>
            <a:endParaRPr lang="en-AU" sz="2400" dirty="0" smtClean="0"/>
          </a:p>
          <a:p>
            <a:pPr hangingPunct="0">
              <a:buNone/>
            </a:pPr>
            <a:endParaRPr lang="en-AU" dirty="0" smtClean="0"/>
          </a:p>
          <a:p>
            <a:pPr hangingPunct="0">
              <a:buNone/>
            </a:pPr>
            <a:endParaRPr lang="en-AU" dirty="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785918" y="2643182"/>
          <a:ext cx="1209679" cy="83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r:id="rId3" imgW="638175" imgH="438150" progId="">
                  <p:embed/>
                </p:oleObj>
              </mc:Choice>
              <mc:Fallback>
                <p:oleObj r:id="rId3" imgW="638175" imgH="43815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2643182"/>
                        <a:ext cx="1209679" cy="830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000232" y="3786190"/>
          <a:ext cx="2000264" cy="709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r:id="rId5" imgW="1181100" imgH="419100" progId="">
                  <p:embed/>
                </p:oleObj>
              </mc:Choice>
              <mc:Fallback>
                <p:oleObj r:id="rId5" imgW="1181100" imgH="419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3786190"/>
                        <a:ext cx="2000264" cy="709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000232" y="5143512"/>
          <a:ext cx="1571636" cy="88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r:id="rId7" imgW="742950" imgH="419100" progId="">
                  <p:embed/>
                </p:oleObj>
              </mc:Choice>
              <mc:Fallback>
                <p:oleObj r:id="rId7" imgW="742950" imgH="4191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5143512"/>
                        <a:ext cx="1571636" cy="886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6847" y="2285992"/>
            <a:ext cx="388715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 2.2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24076"/>
          </a:xfrm>
        </p:spPr>
        <p:txBody>
          <a:bodyPr>
            <a:normAutofit/>
          </a:bodyPr>
          <a:lstStyle/>
          <a:p>
            <a:pPr hangingPunct="0"/>
            <a:r>
              <a:rPr lang="en-GB" sz="2000" dirty="0" smtClean="0"/>
              <a:t>A road has speed limit of 70 km per hour.</a:t>
            </a:r>
            <a:endParaRPr lang="en-AU" sz="2000" dirty="0" smtClean="0"/>
          </a:p>
          <a:p>
            <a:pPr lvl="0" hangingPunct="0"/>
            <a:r>
              <a:rPr lang="en-GB" sz="2000" dirty="0" smtClean="0"/>
              <a:t>What banking angle is required for a curve of radius 400 m, which will allow vehicles to travel around the curve at 70 km per hour without relying on friction? </a:t>
            </a:r>
            <a:endParaRPr lang="en-AU" sz="2000" dirty="0" smtClean="0"/>
          </a:p>
          <a:p>
            <a:pPr lvl="0" hangingPunct="0"/>
            <a:r>
              <a:rPr lang="en-GB" sz="2000" dirty="0" smtClean="0"/>
              <a:t>What centripetal acceleration will a car experience travelling at this speed around the curve?</a:t>
            </a:r>
            <a:endParaRPr lang="en-A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7290" y="350043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v </a:t>
            </a:r>
            <a:r>
              <a:rPr lang="en-GB" dirty="0"/>
              <a:t>= 70 kph = 19.44 </a:t>
            </a:r>
            <a:r>
              <a:rPr lang="en-GB" dirty="0" smtClean="0"/>
              <a:t>ms</a:t>
            </a:r>
            <a:r>
              <a:rPr lang="en-GB" baseline="30000" dirty="0" smtClean="0"/>
              <a:t>-1	</a:t>
            </a:r>
            <a:r>
              <a:rPr lang="en-GB" dirty="0" smtClean="0"/>
              <a:t>r </a:t>
            </a:r>
            <a:r>
              <a:rPr lang="en-GB" dirty="0"/>
              <a:t>= 400 m</a:t>
            </a:r>
            <a:endParaRPr lang="en-AU" dirty="0"/>
          </a:p>
          <a:p>
            <a:endParaRPr lang="en-A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357290" y="3857628"/>
            <a:ext cx="35004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  <a:tab pos="2470150" algn="r"/>
              </a:tabLst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(a)		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Find the banking angle using:</a:t>
            </a:r>
            <a:endParaRPr kumimoji="0" lang="en-A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  <a:tab pos="2470150" algn="r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2500298" y="4143380"/>
          <a:ext cx="162877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r:id="rId3" imgW="1628775" imgH="2114550" progId="">
                  <p:embed/>
                </p:oleObj>
              </mc:Choice>
              <mc:Fallback>
                <p:oleObj r:id="rId3" imgW="1628775" imgH="211455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4143380"/>
                        <a:ext cx="1628775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214414" y="6286520"/>
            <a:ext cx="3248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4888" algn="l"/>
                <a:tab pos="1365250" algn="l"/>
                <a:tab pos="1435100" algn="l"/>
                <a:tab pos="2124075" algn="r"/>
              </a:tabLst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i.e. the banking angle required is 5.5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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572132" y="3786190"/>
            <a:ext cx="30718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1300" algn="l"/>
              </a:tabLst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Find the centripetal acceleration using: </a:t>
            </a:r>
            <a:endParaRPr kumimoji="0" lang="en-A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357950" y="4071942"/>
          <a:ext cx="1571636" cy="192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r:id="rId5" imgW="1228725" imgH="1504950" progId="">
                  <p:embed/>
                </p:oleObj>
              </mc:Choice>
              <mc:Fallback>
                <p:oleObj r:id="rId5" imgW="1228725" imgH="150495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4071942"/>
                        <a:ext cx="1571636" cy="192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815975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628" y="6211669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i.e. the car's centripetal acceleration is 0.94 ms</a:t>
            </a:r>
            <a:r>
              <a:rPr lang="en-GB" sz="1400" baseline="30000" dirty="0"/>
              <a:t>‑ 2</a:t>
            </a:r>
            <a:r>
              <a:rPr lang="en-GB" sz="1400" dirty="0"/>
              <a:t> towards the centre of the circle.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32770" grpId="0"/>
      <p:bldP spid="32771" grpId="0"/>
      <p:bldP spid="3277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 Centripetal acceleration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1571636"/>
          </a:xfrm>
        </p:spPr>
        <p:txBody>
          <a:bodyPr>
            <a:normAutofit/>
          </a:bodyPr>
          <a:lstStyle/>
          <a:p>
            <a:pPr hangingPunct="0"/>
            <a:r>
              <a:rPr lang="en-GB" sz="2800" dirty="0" smtClean="0"/>
              <a:t>Centripetal means </a:t>
            </a:r>
            <a:r>
              <a:rPr lang="en-GB" sz="2800" i="1" dirty="0" smtClean="0"/>
              <a:t>centre seeking</a:t>
            </a:r>
            <a:r>
              <a:rPr lang="en-GB" sz="2800" dirty="0" smtClean="0"/>
              <a:t>, which suggests that the acceleration of an object moving in a circle is directed towards the centre.</a:t>
            </a:r>
            <a:endParaRPr lang="en-AU" sz="2800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636"/>
            <a:ext cx="26900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00100" y="6000768"/>
            <a:ext cx="814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Centripetal acceleration is always directed towards the centre of the circle.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7908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38" y="2980953"/>
            <a:ext cx="19716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59" y="3034928"/>
            <a:ext cx="24955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2.2.2 Size of the centripetal acceleration</a:t>
            </a:r>
            <a:endParaRPr lang="en-A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9750" y="1556792"/>
            <a:ext cx="4071966" cy="189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71670" y="6357958"/>
            <a:ext cx="5774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5925" algn="r"/>
              </a:tabLst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Derivation of this equation is not required for the examination.</a:t>
            </a:r>
            <a:endParaRPr kumimoji="0" lang="en-A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1670" y="3571876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Triangles ABC and MNO in Figure 2.3 are </a:t>
            </a:r>
            <a:r>
              <a:rPr lang="en-GB" dirty="0" smtClean="0"/>
              <a:t>similar triangles </a:t>
            </a:r>
            <a:endParaRPr lang="en-A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14414" y="4071942"/>
          <a:ext cx="1643074" cy="227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r:id="rId4" imgW="1019175" imgH="1409700" progId="">
                  <p:embed/>
                </p:oleObj>
              </mc:Choice>
              <mc:Fallback>
                <p:oleObj r:id="rId4" imgW="1019175" imgH="1409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071942"/>
                        <a:ext cx="1643074" cy="227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000364" y="4071942"/>
          <a:ext cx="1500198" cy="132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r:id="rId6" imgW="971550" imgH="857250" progId="">
                  <p:embed/>
                </p:oleObj>
              </mc:Choice>
              <mc:Fallback>
                <p:oleObj r:id="rId6" imgW="971550" imgH="85725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071942"/>
                        <a:ext cx="1500198" cy="1323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857752" y="4071942"/>
          <a:ext cx="4230288" cy="200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r:id="rId8" imgW="2981325" imgH="1409700" progId="">
                  <p:embed/>
                </p:oleObj>
              </mc:Choice>
              <mc:Fallback>
                <p:oleObj r:id="rId8" imgW="2981325" imgH="14097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4071942"/>
                        <a:ext cx="4230288" cy="2000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1750993" y="5178437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536149" y="5179231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2.3 Relationship between period and linear velocity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GB" dirty="0" smtClean="0"/>
              <a:t>The period, </a:t>
            </a:r>
            <a:r>
              <a:rPr lang="en-GB" b="1" i="1" dirty="0" smtClean="0"/>
              <a:t>T</a:t>
            </a:r>
            <a:r>
              <a:rPr lang="en-GB" dirty="0" smtClean="0"/>
              <a:t>, of an object moving in a circle is the time it takes to make one revolution or travel around the circle once. </a:t>
            </a:r>
          </a:p>
          <a:p>
            <a:pPr hangingPunct="0"/>
            <a:r>
              <a:rPr lang="en-GB" dirty="0" smtClean="0"/>
              <a:t>For one revolution, the distance travelled is the circumference of the circle, which is 2</a:t>
            </a:r>
            <a:r>
              <a:rPr lang="en-GB" dirty="0" smtClean="0">
                <a:sym typeface="Symbol"/>
              </a:rPr>
              <a:t></a:t>
            </a:r>
            <a:r>
              <a:rPr lang="en-GB" i="1" dirty="0" smtClean="0"/>
              <a:t>r</a:t>
            </a:r>
            <a:r>
              <a:rPr lang="en-GB" dirty="0" smtClean="0"/>
              <a:t>, and the time is the period, </a:t>
            </a:r>
            <a:r>
              <a:rPr lang="en-GB" i="1" dirty="0" smtClean="0"/>
              <a:t>T</a:t>
            </a:r>
            <a:r>
              <a:rPr lang="en-GB" dirty="0" smtClean="0"/>
              <a:t>. </a:t>
            </a:r>
            <a:endParaRPr lang="en-AU" dirty="0" smtClean="0"/>
          </a:p>
          <a:p>
            <a:pPr hangingPunct="0"/>
            <a:r>
              <a:rPr lang="en-GB" dirty="0" smtClean="0"/>
              <a:t>Since </a:t>
            </a:r>
            <a:r>
              <a:rPr lang="en-GB" i="1" dirty="0" smtClean="0"/>
              <a:t>v</a:t>
            </a:r>
            <a:r>
              <a:rPr lang="en-GB" dirty="0" smtClean="0"/>
              <a:t> is given by </a:t>
            </a:r>
            <a:r>
              <a:rPr lang="en-GB" baseline="30000" dirty="0" smtClean="0"/>
              <a:t> </a:t>
            </a:r>
            <a:r>
              <a:rPr lang="en-GB" dirty="0" smtClean="0"/>
              <a:t> </a:t>
            </a:r>
            <a:r>
              <a:rPr lang="en-GB" baseline="30000" dirty="0" smtClean="0"/>
              <a:t>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5000628" y="5000636"/>
          <a:ext cx="428628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r:id="rId3" imgW="95250" imgH="381000" progId="">
                  <p:embed/>
                </p:oleObj>
              </mc:Choice>
              <mc:Fallback>
                <p:oleObj r:id="rId3" imgW="95250" imgH="381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5000636"/>
                        <a:ext cx="428628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07453"/>
              </p:ext>
            </p:extLst>
          </p:nvPr>
        </p:nvGraphicFramePr>
        <p:xfrm>
          <a:off x="6228184" y="5000636"/>
          <a:ext cx="2089562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r:id="rId5" imgW="742950" imgH="381000" progId="">
                  <p:embed/>
                </p:oleObj>
              </mc:Choice>
              <mc:Fallback>
                <p:oleObj r:id="rId5" imgW="742950" imgH="381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000636"/>
                        <a:ext cx="2089562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5500694" y="542926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Example 2.1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>
              <a:buNone/>
            </a:pPr>
            <a:r>
              <a:rPr lang="en-GB" dirty="0" smtClean="0"/>
              <a:t> </a:t>
            </a:r>
            <a:endParaRPr lang="en-AU" dirty="0" smtClean="0"/>
          </a:p>
          <a:p>
            <a:pPr hangingPunct="0"/>
            <a:r>
              <a:rPr lang="en-GB" sz="2000" dirty="0" smtClean="0"/>
              <a:t>A student finds that the time for 10 revolutions of a stone, being whirled around on a string 0.50 m long, is exactly 8.0 seconds.</a:t>
            </a:r>
            <a:endParaRPr lang="en-AU" sz="2000" dirty="0" smtClean="0"/>
          </a:p>
          <a:p>
            <a:pPr hangingPunct="0">
              <a:buNone/>
            </a:pPr>
            <a:endParaRPr lang="en-AU" sz="2000" dirty="0" smtClean="0"/>
          </a:p>
          <a:p>
            <a:pPr hangingPunct="0"/>
            <a:r>
              <a:rPr lang="en-GB" sz="2000" dirty="0" smtClean="0"/>
              <a:t>(a)	what is the period of the stone?</a:t>
            </a:r>
            <a:endParaRPr lang="en-AU" sz="2000" dirty="0" smtClean="0"/>
          </a:p>
          <a:p>
            <a:pPr hangingPunct="0"/>
            <a:r>
              <a:rPr lang="en-GB" sz="2000" dirty="0" smtClean="0"/>
              <a:t>(b)	what is the linear speed of the stone?</a:t>
            </a:r>
            <a:endParaRPr lang="en-AU" sz="2000" dirty="0" smtClean="0"/>
          </a:p>
          <a:p>
            <a:pPr hangingPunct="0"/>
            <a:r>
              <a:rPr lang="en-GB" sz="2000" dirty="0" smtClean="0"/>
              <a:t>(c)	what is its centripetal acceleration?</a:t>
            </a:r>
            <a:endParaRPr lang="en-AU" sz="2000" dirty="0" smtClean="0"/>
          </a:p>
          <a:p>
            <a:pPr hangingPunct="0"/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Answer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hangingPunct="0">
                  <a:buNone/>
                </a:pPr>
                <a:endParaRPr lang="en-AU" dirty="0" smtClean="0"/>
              </a:p>
              <a:p>
                <a:pPr hangingPunct="0"/>
                <a:r>
                  <a:rPr lang="en-GB" dirty="0" smtClean="0"/>
                  <a:t>Time for 10 revolutions = 8.0 s 	r = 0.50 m</a:t>
                </a:r>
                <a:endParaRPr lang="en-AU" dirty="0" smtClean="0"/>
              </a:p>
              <a:p>
                <a:pPr hangingPunct="0"/>
                <a:r>
                  <a:rPr lang="en-GB" dirty="0" smtClean="0"/>
                  <a:t>(a)	</a:t>
                </a:r>
                <a:r>
                  <a:rPr lang="en-GB" b="1" dirty="0" smtClean="0"/>
                  <a:t>Find the period</a:t>
                </a:r>
                <a:endParaRPr lang="en-AU" dirty="0" smtClean="0"/>
              </a:p>
              <a:p>
                <a:pPr hangingPunct="0">
                  <a:buNone/>
                </a:pPr>
                <a:r>
                  <a:rPr lang="en-GB" sz="2400" i="1" dirty="0" smtClean="0"/>
                  <a:t>		</a:t>
                </a:r>
                <a:r>
                  <a:rPr lang="en-GB" sz="2900" i="1" dirty="0" smtClean="0"/>
                  <a:t>Period is the time </a:t>
                </a:r>
                <a:r>
                  <a:rPr lang="en-GB" sz="2900" dirty="0" smtClean="0"/>
                  <a:t>for </a:t>
                </a:r>
                <a:r>
                  <a:rPr lang="en-GB" sz="2900" i="1" dirty="0" smtClean="0"/>
                  <a:t>one revolution</a:t>
                </a:r>
              </a:p>
              <a:p>
                <a:pPr hangingPunct="0">
                  <a:buNone/>
                </a:pPr>
                <a:r>
                  <a:rPr lang="en-AU" sz="2400" b="0" dirty="0" smtClean="0"/>
                  <a:t>		</a:t>
                </a:r>
                <a14:m>
                  <m:oMath xmlns:m="http://schemas.openxmlformats.org/officeDocument/2006/math">
                    <m:r>
                      <a:rPr lang="en-AU" sz="3300" b="0" i="1" smtClean="0">
                        <a:latin typeface="Cambria Math"/>
                      </a:rPr>
                      <m:t>𝑇</m:t>
                    </m:r>
                    <m:r>
                      <a:rPr lang="en-AU" sz="33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AU" sz="33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sz="33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AU" sz="33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AU" sz="3300" b="0" dirty="0" smtClean="0"/>
              </a:p>
              <a:p>
                <a:pPr hangingPunct="0">
                  <a:buNone/>
                </a:pPr>
                <a:r>
                  <a:rPr lang="en-AU" sz="3300" dirty="0" smtClean="0"/>
                  <a:t>		= 0.80 s (2sf)</a:t>
                </a:r>
              </a:p>
              <a:p>
                <a:pPr hangingPunct="0">
                  <a:buNone/>
                </a:pPr>
                <a:r>
                  <a:rPr lang="en-GB" sz="3300" i="1" dirty="0" smtClean="0"/>
                  <a:t>	</a:t>
                </a:r>
                <a:r>
                  <a:rPr lang="en-GB" sz="3300" dirty="0" smtClean="0"/>
                  <a:t>	i.e. the period of the stone is </a:t>
                </a:r>
                <a:r>
                  <a:rPr lang="en-GB" sz="3300" i="1" dirty="0" smtClean="0"/>
                  <a:t>0.80 s</a:t>
                </a:r>
              </a:p>
              <a:p>
                <a:pPr hangingPunct="0">
                  <a:buNone/>
                </a:pPr>
                <a:endParaRPr lang="en-AU" sz="3300" dirty="0" smtClean="0"/>
              </a:p>
              <a:p>
                <a:pPr hangingPunct="0">
                  <a:buNone/>
                </a:pPr>
                <a:r>
                  <a:rPr lang="en-GB" dirty="0" smtClean="0"/>
                  <a:t>	(b)	</a:t>
                </a:r>
                <a:r>
                  <a:rPr lang="en-GB" b="1" dirty="0" smtClean="0"/>
                  <a:t>Find the linear speed using the period</a:t>
                </a:r>
                <a:endParaRPr lang="en-AU" dirty="0" smtClean="0"/>
              </a:p>
              <a:p>
                <a:pPr hangingPunct="0">
                  <a:buNone/>
                </a:pPr>
                <a:endParaRPr lang="en-AU" dirty="0" smtClean="0"/>
              </a:p>
              <a:p>
                <a:pPr hangingPunc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𝑣</m:t>
                      </m:r>
                      <m:r>
                        <a:rPr lang="en-AU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AU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AU" b="0" dirty="0" smtClean="0"/>
              </a:p>
              <a:p>
                <a:pPr hangingPunc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× </m:t>
                          </m:r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 ×0.5</m:t>
                          </m:r>
                        </m:num>
                        <m:den>
                          <m:r>
                            <a:rPr lang="en-AU" b="0" i="1" smtClean="0">
                              <a:latin typeface="Cambria Math"/>
                            </a:rPr>
                            <m:t>0.8</m:t>
                          </m:r>
                        </m:den>
                      </m:f>
                    </m:oMath>
                  </m:oMathPara>
                </a14:m>
                <a:endParaRPr lang="en-AU" dirty="0" smtClean="0"/>
              </a:p>
              <a:p>
                <a:pPr hangingPunc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=3.927</m:t>
                      </m:r>
                    </m:oMath>
                  </m:oMathPara>
                </a14:m>
                <a:endParaRPr lang="en-AU" b="0" dirty="0" smtClean="0"/>
              </a:p>
              <a:p>
                <a:pPr hangingPunct="0">
                  <a:buNone/>
                </a:pPr>
                <a:r>
                  <a:rPr lang="en-AU" b="0" dirty="0" smtClean="0"/>
                  <a:t>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AU" b="0" dirty="0" smtClean="0"/>
                  <a:t>3.9 ms</a:t>
                </a:r>
                <a:r>
                  <a:rPr lang="en-AU" b="0" baseline="30000" dirty="0" smtClean="0"/>
                  <a:t>-1  </a:t>
                </a:r>
                <a:r>
                  <a:rPr lang="en-AU" b="0" dirty="0" smtClean="0"/>
                  <a:t>(2sf)</a:t>
                </a:r>
              </a:p>
              <a:p>
                <a:pPr hangingPunct="0">
                  <a:buNone/>
                </a:pPr>
                <a:endParaRPr lang="en-AU" b="0" baseline="30000" dirty="0" smtClean="0"/>
              </a:p>
              <a:p>
                <a:pPr hangingPunct="0">
                  <a:buNone/>
                </a:pPr>
                <a:r>
                  <a:rPr lang="en-GB" sz="3400" dirty="0" smtClean="0"/>
                  <a:t>	i.e. the linear velocity of the stone is 3.9 ms</a:t>
                </a:r>
                <a:r>
                  <a:rPr lang="en-GB" sz="3400" baseline="30000" dirty="0" smtClean="0"/>
                  <a:t>‑1</a:t>
                </a:r>
                <a:r>
                  <a:rPr lang="en-GB" sz="3400" dirty="0" smtClean="0"/>
                  <a:t> at a tangent to the circle.</a:t>
                </a:r>
                <a:endParaRPr lang="en-AU" sz="3400" dirty="0" smtClean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 smtClean="0"/>
              <a:t>c)</a:t>
            </a:r>
            <a:r>
              <a:rPr lang="en-GB" sz="3100" b="1" dirty="0" smtClean="0"/>
              <a:t>Find the centripetal acceleration</a:t>
            </a:r>
            <a:endParaRPr lang="en-A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00100" y="4643446"/>
            <a:ext cx="692948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1257300" algn="l"/>
                <a:tab pos="2687638" algn="l"/>
                <a:tab pos="5170488" algn="r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i.e. the centripetal acceleration of the stone is 31 ms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towards the centre.</a:t>
            </a:r>
            <a:endParaRPr kumimoji="0" lang="en-A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  <a:tab pos="1257300" algn="l"/>
                <a:tab pos="2687638" algn="l"/>
                <a:tab pos="5170488" algn="r"/>
              </a:tabLst>
            </a:pP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39752" y="1412775"/>
                <a:ext cx="10753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AU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412775"/>
                <a:ext cx="1075358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7784" y="2300068"/>
                <a:ext cx="13980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(3.927)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b="0" i="1" smtClean="0">
                              <a:latin typeface="Cambria Math"/>
                            </a:rPr>
                            <m:t>0.5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300068"/>
                <a:ext cx="139807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10838" y="32129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= 30.84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706150" y="3861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= 31 ms</a:t>
            </a:r>
            <a:r>
              <a:rPr lang="en-AU" baseline="30000" dirty="0" smtClean="0"/>
              <a:t>-2</a:t>
            </a:r>
            <a:r>
              <a:rPr lang="en-AU" dirty="0" smtClean="0"/>
              <a:t> (2sf)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Forces producing centripetal acceleration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Any net force, which is acting at right angles to the velocity of an object, will produce centripetal acceleration and therefore cause the object to follow a circular path. </a:t>
            </a:r>
          </a:p>
          <a:p>
            <a:r>
              <a:rPr lang="en-GB" b="1" dirty="0" smtClean="0"/>
              <a:t>The force producing centripetal</a:t>
            </a:r>
            <a:r>
              <a:rPr lang="en-GB" b="1" u="sng" dirty="0" smtClean="0"/>
              <a:t> </a:t>
            </a:r>
            <a:r>
              <a:rPr lang="en-GB" b="1" dirty="0" smtClean="0"/>
              <a:t>acceleration is often called centripetal force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Like centripetal acceleration, centripetal force always acts towards the centre of the circle.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1428</TotalTime>
  <Words>910</Words>
  <Application>Microsoft Office PowerPoint</Application>
  <PresentationFormat>On-screen Show (4:3)</PresentationFormat>
  <Paragraphs>115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Uniform Circular Motion</vt:lpstr>
      <vt:lpstr>2.1 Objects moving in circles</vt:lpstr>
      <vt:lpstr>2.2 Centripetal acceleration</vt:lpstr>
      <vt:lpstr>2.2.2 Size of the centripetal acceleration</vt:lpstr>
      <vt:lpstr>2.3 Relationship between period and linear velocity</vt:lpstr>
      <vt:lpstr>Example 2.1</vt:lpstr>
      <vt:lpstr>Answer</vt:lpstr>
      <vt:lpstr>c)Find the centripetal acceleration</vt:lpstr>
      <vt:lpstr>Forces producing centripetal acceleration</vt:lpstr>
      <vt:lpstr>From Newton's Second Law:</vt:lpstr>
      <vt:lpstr>PowerPoint Presentation</vt:lpstr>
      <vt:lpstr>Tensile force</vt:lpstr>
      <vt:lpstr>2.4.2 Gravitational force</vt:lpstr>
      <vt:lpstr>PowerPoint Presentation</vt:lpstr>
      <vt:lpstr>Real world examples of Centripetal Force</vt:lpstr>
      <vt:lpstr>PowerPoint Presentation</vt:lpstr>
      <vt:lpstr>PowerPoint Presentation</vt:lpstr>
      <vt:lpstr>Future space station???</vt:lpstr>
      <vt:lpstr>2.4.3 Frictional force</vt:lpstr>
      <vt:lpstr>Forces on a car</vt:lpstr>
      <vt:lpstr>Normal force</vt:lpstr>
      <vt:lpstr>sideways friction</vt:lpstr>
      <vt:lpstr>2.4.4 Normal force on banked roads</vt:lpstr>
      <vt:lpstr>PowerPoint Presentation</vt:lpstr>
      <vt:lpstr>Banked roads</vt:lpstr>
      <vt:lpstr>Banked Roads</vt:lpstr>
      <vt:lpstr>Derivation of banking equation </vt:lpstr>
      <vt:lpstr>Example 2.2</vt:lpstr>
    </vt:vector>
  </TitlesOfParts>
  <Company>Birdwood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Uniform Circular Motion</dc:title>
  <dc:creator>Mike Duivesteyn</dc:creator>
  <cp:lastModifiedBy>chris barratt</cp:lastModifiedBy>
  <cp:revision>42</cp:revision>
  <dcterms:created xsi:type="dcterms:W3CDTF">2008-02-18T22:44:37Z</dcterms:created>
  <dcterms:modified xsi:type="dcterms:W3CDTF">2017-01-17T05:13:41Z</dcterms:modified>
</cp:coreProperties>
</file>