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>
        <p:scale>
          <a:sx n="92" d="100"/>
          <a:sy n="92" d="100"/>
        </p:scale>
        <p:origin x="-58" y="9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04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0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73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08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10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9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72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45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25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50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43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F65789B-FB90-42D0-9768-30003AC8BCD0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mbtpcm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The Structure of the Nucleus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3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Mass defect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sz="2800" dirty="0" smtClean="0"/>
                  <a:t>Interpret using: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800" dirty="0" smtClean="0"/>
              </a:p>
              <a:p>
                <a:pPr marL="0" indent="0">
                  <a:buNone/>
                </a:pPr>
                <a:r>
                  <a:rPr lang="en-AU" sz="2800" dirty="0"/>
                  <a:t>Where m is the mass and c is the speed of light in </a:t>
                </a:r>
                <a:r>
                  <a:rPr lang="en-AU" sz="2800" dirty="0" smtClean="0"/>
                  <a:t>vacuum.</a:t>
                </a:r>
              </a:p>
              <a:p>
                <a:pPr marL="0" indent="0">
                  <a:buNone/>
                </a:pPr>
                <a:endParaRPr lang="en-AU" sz="2800" dirty="0"/>
              </a:p>
              <a:p>
                <a:r>
                  <a:rPr lang="en-AU" sz="2800" dirty="0"/>
                  <a:t>The missing </a:t>
                </a:r>
                <a:r>
                  <a:rPr lang="en-AU" sz="2800" dirty="0" smtClean="0"/>
                  <a:t>mass is </a:t>
                </a:r>
                <a:r>
                  <a:rPr lang="en-AU" sz="2800" dirty="0"/>
                  <a:t>converted to energy and </a:t>
                </a:r>
                <a:r>
                  <a:rPr lang="en-AU" sz="2800" dirty="0" smtClean="0"/>
                  <a:t>released.</a:t>
                </a:r>
              </a:p>
              <a:p>
                <a:r>
                  <a:rPr lang="en-AU" sz="2800" dirty="0" smtClean="0"/>
                  <a:t>Often in the form of a photon</a:t>
                </a:r>
                <a:endParaRPr lang="en-AU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3" t="-27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858" y="723900"/>
            <a:ext cx="59531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Minimum energy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stable nucleus needs to have a lower energy than the separate particles.</a:t>
            </a:r>
          </a:p>
          <a:p>
            <a:r>
              <a:rPr lang="en-AU" dirty="0" smtClean="0"/>
              <a:t>For example, a ball on a hill:</a:t>
            </a:r>
          </a:p>
          <a:p>
            <a:endParaRPr lang="en-AU" dirty="0"/>
          </a:p>
        </p:txBody>
      </p:sp>
      <p:pic>
        <p:nvPicPr>
          <p:cNvPr id="6146" name="Picture 2" descr="http://www.geom.uiuc.edu/education/calc-init/population/img/s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65" y="3837591"/>
            <a:ext cx="6353509" cy="25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Binding energy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800" dirty="0" smtClean="0"/>
                  <a:t>To reverse </a:t>
                </a:r>
                <a:r>
                  <a:rPr lang="en-AU" sz="2800" dirty="0"/>
                  <a:t>the process and free the nucleons, we </a:t>
                </a:r>
                <a:r>
                  <a:rPr lang="en-AU" sz="2800" dirty="0" smtClean="0"/>
                  <a:t>have </a:t>
                </a:r>
                <a:r>
                  <a:rPr lang="en-AU" sz="2800" dirty="0"/>
                  <a:t>to put that energy back </a:t>
                </a:r>
                <a:r>
                  <a:rPr lang="en-AU" sz="2800" dirty="0" smtClean="0"/>
                  <a:t>in</a:t>
                </a:r>
              </a:p>
              <a:p>
                <a:r>
                  <a:rPr lang="en-AU" sz="2800" dirty="0" smtClean="0"/>
                  <a:t>We </a:t>
                </a:r>
                <a:r>
                  <a:rPr lang="en-AU" sz="2800" dirty="0"/>
                  <a:t>call this energy the binding energy: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/>
                      <m:t>  =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A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800"/>
                      <m:t> </m:t>
                    </m:r>
                  </m:oMath>
                </a14:m>
                <a:endParaRPr lang="en-AU" sz="2800" dirty="0"/>
              </a:p>
              <a:p>
                <a:r>
                  <a:rPr lang="en-AU" sz="2800" b="1" dirty="0"/>
                  <a:t>Mass defect </a:t>
                </a:r>
                <a:r>
                  <a:rPr lang="en-AU" sz="2800" dirty="0"/>
                  <a:t>–difference between mass of nucleus and constituent particles. </a:t>
                </a:r>
                <a:endParaRPr lang="en-AU" sz="2800" dirty="0" smtClean="0"/>
              </a:p>
              <a:p>
                <a:r>
                  <a:rPr lang="en-AU" sz="2800" b="1" dirty="0" smtClean="0"/>
                  <a:t>Binding </a:t>
                </a:r>
                <a:r>
                  <a:rPr lang="en-AU" sz="2800" b="1" dirty="0"/>
                  <a:t>energy </a:t>
                </a:r>
                <a:r>
                  <a:rPr lang="en-AU" sz="2800" dirty="0"/>
                  <a:t>– energy required to remove particles from nucleus.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48" t="-27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Binding energy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sz="2800" dirty="0"/>
                  <a:t>The binding energy of the alpha particle is then,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AU" sz="2800" i="1">
                          <a:latin typeface="Cambria Math" panose="02040503050406030204" pitchFamily="18" charset="0"/>
                        </a:rPr>
                        <m:t>   =∆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AU" sz="2800">
                              <a:latin typeface="Cambria Math" panose="02040503050406030204" pitchFamily="18" charset="0"/>
                            </a:rPr>
                            <m:t>6.695099</m:t>
                          </m:r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−6.644657</m:t>
                          </m:r>
                        </m:e>
                      </m:d>
                      <m:r>
                        <a:rPr lang="en-AU" sz="28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800">
                              <a:latin typeface="Cambria Math" panose="02040503050406030204" pitchFamily="18" charset="0"/>
                            </a:rPr>
                            <m:t>27</m:t>
                          </m:r>
                        </m:sup>
                      </m:sSup>
                      <m:sSup>
                        <m:sSupPr>
                          <m:ctrlPr>
                            <a:rPr lang="en-AU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A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4.5398×10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r>
                        <a:rPr lang="en-AU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800">
                          <a:latin typeface="Cambria Math" panose="02040503050406030204" pitchFamily="18" charset="0"/>
                        </a:rPr>
                        <m:t>J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28.3 </m:t>
                      </m:r>
                      <m:r>
                        <m:rPr>
                          <m:sty m:val="p"/>
                        </m:rPr>
                        <a:rPr lang="en-AU" sz="280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AU" sz="2800" dirty="0"/>
              </a:p>
              <a:p>
                <a:pPr marL="0" indent="0">
                  <a:buNone/>
                </a:pPr>
                <a:r>
                  <a:rPr lang="en-AU" sz="2800" dirty="0" smtClean="0"/>
                  <a:t>Much higher than ionisation energies!</a:t>
                </a:r>
              </a:p>
              <a:p>
                <a:pPr marL="0" indent="0">
                  <a:buNone/>
                </a:pPr>
                <a:r>
                  <a:rPr lang="en-AU" sz="2800" dirty="0" smtClean="0"/>
                  <a:t>Because the </a:t>
                </a:r>
                <a:r>
                  <a:rPr lang="en-AU" sz="2800" dirty="0"/>
                  <a:t>nuclear force is much stronger than the electrostatic force</a:t>
                </a:r>
                <a:r>
                  <a:rPr lang="en-A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3" t="-27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4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Conservation laws in nuclear reactions</a:t>
            </a:r>
            <a:endParaRPr lang="en-A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800" dirty="0"/>
                  <a:t>Unlike in chemical reactions, in nuclear reactions the products of the reaction can be different elements to the reactants. For example,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AU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AU" sz="2800">
                            <a:latin typeface="Cambria Math" panose="02040503050406030204" pitchFamily="18" charset="0"/>
                          </a:rPr>
                          <m:t>He</m:t>
                        </m:r>
                      </m:e>
                    </m:sPre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AU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AU" sz="28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  <m:r>
                      <a:rPr lang="en-AU" sz="2800" i="1">
                        <a:latin typeface="Cambria Math" panose="02040503050406030204" pitchFamily="18" charset="0"/>
                      </a:rPr>
                      <m:t>→ </m:t>
                    </m:r>
                    <m:sPre>
                      <m:sPrePr>
                        <m:ctrlPr>
                          <a:rPr lang="en-AU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AU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sPre>
                    <m:r>
                      <a:rPr lang="en-AU" sz="280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AU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AU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  <m:r>
                      <a:rPr lang="en-AU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AU" sz="2800" dirty="0" smtClean="0"/>
              </a:p>
              <a:p>
                <a:r>
                  <a:rPr lang="en-AU" sz="2800" dirty="0" smtClean="0"/>
                  <a:t>Mass is not conserved.</a:t>
                </a:r>
              </a:p>
              <a:p>
                <a:r>
                  <a:rPr lang="en-AU" sz="2800" dirty="0" smtClean="0"/>
                  <a:t>Nuclear equations have other rules</a:t>
                </a:r>
                <a:endParaRPr lang="en-AU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48" t="-27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8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Conservation of </a:t>
            </a:r>
            <a:r>
              <a:rPr lang="en-AU" b="1" dirty="0" smtClean="0"/>
              <a:t>charge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800" dirty="0" smtClean="0"/>
                  <a:t>Charge </a:t>
                </a:r>
                <a:r>
                  <a:rPr lang="en-AU" sz="2800" dirty="0"/>
                  <a:t>is conserved. </a:t>
                </a:r>
                <a:endParaRPr lang="en-AU" sz="2800" dirty="0" smtClean="0"/>
              </a:p>
              <a:p>
                <a:r>
                  <a:rPr lang="en-AU" sz="2800" dirty="0" smtClean="0"/>
                  <a:t>Hence </a:t>
                </a:r>
                <a:r>
                  <a:rPr lang="en-AU" sz="2800" dirty="0"/>
                  <a:t>the atomic number remains the same before and after the reaction. </a:t>
                </a:r>
              </a:p>
              <a:p>
                <a:r>
                  <a:rPr lang="en-AU" sz="2800" dirty="0" smtClean="0"/>
                  <a:t>We </a:t>
                </a:r>
                <a:r>
                  <a:rPr lang="en-AU" sz="2800" dirty="0"/>
                  <a:t>represent electrons in nuclear equations as: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AU" sz="28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sPre>
                  </m:oMath>
                </a14:m>
                <a:r>
                  <a:rPr lang="en-AU" sz="2800" dirty="0" smtClean="0"/>
                  <a:t>.</a:t>
                </a:r>
              </a:p>
              <a:p>
                <a:pPr marL="0" indent="0">
                  <a:buNone/>
                </a:pPr>
                <a:endParaRPr lang="en-AU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→ 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AU" sz="2800" dirty="0"/>
              </a:p>
              <a:p>
                <a:pPr marL="0" indent="0">
                  <a:buNone/>
                </a:pPr>
                <a:endParaRPr lang="en-AU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48" t="-27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9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b="1" dirty="0"/>
              <a:t>Conservation of nucleon </a:t>
            </a:r>
            <a:r>
              <a:rPr lang="en-AU" sz="4800" b="1" dirty="0" smtClean="0"/>
              <a:t>number</a:t>
            </a:r>
            <a:endParaRPr lang="en-A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800" dirty="0"/>
                  <a:t>The total number of nucleons remain constant in a reaction, although the type of nucleon may change. </a:t>
                </a:r>
                <a:endParaRPr lang="en-AU" sz="2800" dirty="0" smtClean="0"/>
              </a:p>
              <a:p>
                <a:r>
                  <a:rPr lang="en-AU" sz="2800" dirty="0" smtClean="0"/>
                  <a:t>Hence the mass number remains the same.</a:t>
                </a:r>
              </a:p>
              <a:p>
                <a:endParaRPr lang="en-AU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→ 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AU" sz="2800" dirty="0"/>
              </a:p>
              <a:p>
                <a:pPr marL="0" indent="0">
                  <a:buNone/>
                </a:pPr>
                <a:endParaRPr lang="en-AU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48" t="-2707" r="-9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b="1" dirty="0"/>
              <a:t>Conservation of mass – energy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The </a:t>
            </a:r>
            <a:r>
              <a:rPr lang="en-AU" sz="2800" dirty="0"/>
              <a:t>total energy remains the </a:t>
            </a:r>
            <a:r>
              <a:rPr lang="en-AU" sz="2800" dirty="0" smtClean="0"/>
              <a:t>same.</a:t>
            </a:r>
          </a:p>
          <a:p>
            <a:r>
              <a:rPr lang="en-AU" sz="2800" dirty="0" smtClean="0"/>
              <a:t>The </a:t>
            </a:r>
            <a:r>
              <a:rPr lang="en-AU" sz="2800" dirty="0"/>
              <a:t>total mass of the product will be </a:t>
            </a:r>
            <a:r>
              <a:rPr lang="en-AU" sz="2800" dirty="0" smtClean="0"/>
              <a:t>different.</a:t>
            </a:r>
          </a:p>
          <a:p>
            <a:r>
              <a:rPr lang="en-AU" sz="2800" dirty="0" smtClean="0"/>
              <a:t>Determine </a:t>
            </a:r>
            <a:r>
              <a:rPr lang="en-AU" sz="2800" dirty="0"/>
              <a:t>whether energy is absorbed or released by calculating the change in </a:t>
            </a:r>
            <a:r>
              <a:rPr lang="en-AU" sz="2800" dirty="0" smtClean="0"/>
              <a:t>mass.</a:t>
            </a:r>
          </a:p>
          <a:p>
            <a:endParaRPr lang="en-AU" sz="2800" dirty="0"/>
          </a:p>
          <a:p>
            <a:pPr marL="0" indent="0">
              <a:buNone/>
            </a:pPr>
            <a:r>
              <a:rPr lang="en-AU" sz="2800" dirty="0"/>
              <a:t>Increase in mass implies energy is absorbed.</a:t>
            </a:r>
          </a:p>
          <a:p>
            <a:pPr marL="0" indent="0">
              <a:buNone/>
            </a:pPr>
            <a:r>
              <a:rPr lang="en-AU" sz="2800" dirty="0"/>
              <a:t>Decrease in mass implies energy is released.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7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Conservation of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AU" sz="2400" b="1"/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/>
                            <m:t>final</m:t>
                          </m:r>
                        </m:sub>
                      </m:sSub>
                      <m:r>
                        <m:rPr>
                          <m:nor/>
                        </m:rPr>
                        <a:rPr lang="en-AU" sz="2400"/>
                        <m:t>=</m:t>
                      </m:r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AU" sz="2400" b="1"/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/>
                            <m:t>initial</m:t>
                          </m:r>
                        </m:sub>
                      </m:sSub>
                      <m:r>
                        <a:rPr lang="en-AU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AU" sz="2400" dirty="0"/>
              </a:p>
              <a:p>
                <a:pPr marL="0" indent="0">
                  <a:buNone/>
                </a:pPr>
                <a:r>
                  <a:rPr lang="en-AU" sz="2400" dirty="0"/>
                  <a:t>We can use this law to predict the directions and velocities of the reaction products.</a:t>
                </a:r>
              </a:p>
              <a:p>
                <a:pPr marL="0" indent="0">
                  <a:buNone/>
                </a:pPr>
                <a:endParaRPr lang="en-AU" sz="2400" dirty="0" smtClean="0"/>
              </a:p>
              <a:p>
                <a:pPr marL="0" indent="0">
                  <a:buNone/>
                </a:pPr>
                <a:r>
                  <a:rPr lang="en-AU" sz="2400" dirty="0" smtClean="0"/>
                  <a:t>For example: </a:t>
                </a:r>
                <a:r>
                  <a:rPr lang="en-AU" sz="2400" dirty="0"/>
                  <a:t>consider the decay of a Uranium-238 atom at rest: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238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</m:oMath>
                  </m:oMathPara>
                </a14:m>
                <a:endParaRPr lang="en-AU" sz="2400" dirty="0"/>
              </a:p>
              <a:p>
                <a:pPr marL="0" indent="0">
                  <a:buNone/>
                </a:pPr>
                <a:r>
                  <a:rPr lang="en-AU" sz="2400" dirty="0"/>
                  <a:t>Since the uranium was at rest,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AU" sz="2400" b="1"/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/>
                            <m:t>final</m:t>
                          </m:r>
                        </m:sub>
                      </m:sSub>
                      <m:r>
                        <m:rPr>
                          <m:nor/>
                        </m:rPr>
                        <a:rPr lang="en-AU" sz="2400"/>
                        <m:t>=</m:t>
                      </m:r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AU" sz="2400" b="1"/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400"/>
                            <m:t>initial</m:t>
                          </m:r>
                        </m:sub>
                      </m:sSub>
                      <m:r>
                        <a:rPr lang="en-AU" sz="2400" i="1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AU" sz="2400" dirty="0"/>
              </a:p>
              <a:p>
                <a:pPr marL="0" indent="0">
                  <a:buNone/>
                </a:pPr>
                <a:r>
                  <a:rPr lang="en-AU" sz="2400" dirty="0"/>
                  <a:t>Hence the particles must move in the opposite directions, because there are only two of them and momentum is conserved: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AU" sz="2400" b="1"/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He</m:t>
                          </m:r>
                        </m:sub>
                      </m:sSub>
                      <m:r>
                        <a:rPr lang="en-AU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AU" sz="2400" b="1"/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en-AU" sz="2400" i="1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AU" sz="2400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88" b="-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Conservation of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400" dirty="0"/>
                  <a:t>Hence,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AU" sz="2400" b="1"/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He</m:t>
                          </m:r>
                        </m:sub>
                      </m:sSub>
                      <m:r>
                        <m:rPr>
                          <m:aln/>
                        </m:rPr>
                        <a:rPr lang="en-A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AU" sz="2400" b="1"/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He</m:t>
                          </m:r>
                        </m:sub>
                      </m:sSub>
                      <m:sSub>
                        <m:sSubPr>
                          <m:ctrlPr>
                            <a:rPr lang="en-AU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1" i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He</m:t>
                          </m:r>
                        </m:sub>
                      </m:sSub>
                      <m:r>
                        <m:rPr>
                          <m:aln/>
                        </m:rPr>
                        <a:rPr lang="en-AU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sSub>
                        <m:sSubPr>
                          <m:ctrlPr>
                            <a:rPr lang="en-AU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1" i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  <a:p>
                <a:pPr marL="0" indent="0">
                  <a:buNone/>
                </a:pPr>
                <a:r>
                  <a:rPr lang="en-AU" sz="2400" dirty="0"/>
                  <a:t>Since, the helium weighs much less, it must have a much higher speed than the thorium: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  <m:r>
                        <a:rPr lang="en-AU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den>
                      </m:f>
                      <m:r>
                        <a:rPr lang="en-AU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234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2400" i="1">
                          <a:latin typeface="Cambria Math" panose="02040503050406030204" pitchFamily="18" charset="0"/>
                        </a:rPr>
                        <m:t>=58.5.</m:t>
                      </m:r>
                    </m:oMath>
                  </m:oMathPara>
                </a14:m>
                <a:endParaRPr lang="en-AU" sz="2400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0" t="-2256" r="-3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Composition of nuclei</a:t>
            </a:r>
          </a:p>
        </p:txBody>
      </p:sp>
      <p:sp>
        <p:nvSpPr>
          <p:cNvPr id="4" name="AutoShape 2" descr="Image result for nuclei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sz="2800" dirty="0" smtClean="0"/>
              <a:t>Protons and neutrons</a:t>
            </a:r>
          </a:p>
          <a:p>
            <a:r>
              <a:rPr lang="en-AU" sz="2800" dirty="0" smtClean="0"/>
              <a:t>Protons are positively charged</a:t>
            </a:r>
          </a:p>
          <a:p>
            <a:r>
              <a:rPr lang="en-AU" sz="2800" dirty="0" smtClean="0"/>
              <a:t>Neutrons are neutral</a:t>
            </a:r>
          </a:p>
          <a:p>
            <a:r>
              <a:rPr lang="en-AU" sz="2800" b="1" dirty="0"/>
              <a:t>Nucleon</a:t>
            </a:r>
            <a:r>
              <a:rPr lang="en-AU" sz="2800" dirty="0"/>
              <a:t> – either a proton or a neutron.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132" y="16596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Conservation of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400" dirty="0"/>
                  <a:t>Similarly, we can calculate the ratio of the kinetic energies: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  <m:r>
                        <a:rPr lang="en-A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1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type m:val="skw"/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AU" sz="24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AU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AU" sz="2400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AU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A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  <m:r>
                        <a:rPr lang="en-AU" sz="2400" i="1">
                          <a:latin typeface="Cambria Math" panose="02040503050406030204" pitchFamily="18" charset="0"/>
                        </a:rPr>
                        <m:t>≈58.5</m:t>
                      </m:r>
                    </m:oMath>
                  </m:oMathPara>
                </a14:m>
                <a:endParaRPr lang="en-AU" sz="2400" dirty="0" smtClean="0"/>
              </a:p>
              <a:p>
                <a:pPr marL="0" indent="0">
                  <a:buNone/>
                </a:pPr>
                <a:endParaRPr lang="en-AU" sz="2400" dirty="0"/>
              </a:p>
              <a:p>
                <a:pPr marL="0" indent="0">
                  <a:buNone/>
                </a:pPr>
                <a:r>
                  <a:rPr lang="en-AU" sz="2400" dirty="0" smtClean="0"/>
                  <a:t>Therefore </a:t>
                </a:r>
                <a:r>
                  <a:rPr lang="en-AU" sz="2400" dirty="0"/>
                  <a:t>the helium has the greater kinetic </a:t>
                </a:r>
                <a:r>
                  <a:rPr lang="en-AU" sz="2400" dirty="0" smtClean="0"/>
                  <a:t>energy.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0" t="-22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0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b="1" dirty="0"/>
              <a:t>Application: the production of medical radioisotopes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b="1" dirty="0"/>
              <a:t>Radioisotopes</a:t>
            </a:r>
            <a:r>
              <a:rPr lang="en-AU" sz="2400" dirty="0"/>
              <a:t> - the isotopes of an element that are radioactive.</a:t>
            </a:r>
          </a:p>
          <a:p>
            <a:r>
              <a:rPr lang="en-AU" sz="2400" dirty="0"/>
              <a:t>Such nuclei are unstable and will emit particles and electromagnetic </a:t>
            </a:r>
            <a:r>
              <a:rPr lang="en-AU" sz="2400" dirty="0" smtClean="0"/>
              <a:t>radiation.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 smtClean="0"/>
              <a:t>Two </a:t>
            </a:r>
            <a:r>
              <a:rPr lang="en-AU" sz="2400" dirty="0"/>
              <a:t>main uses of medical radioisotopes:</a:t>
            </a:r>
          </a:p>
          <a:p>
            <a:r>
              <a:rPr lang="en-AU" sz="2400" dirty="0"/>
              <a:t>Diagnostic tool in imaging, for example in PET scans</a:t>
            </a:r>
          </a:p>
          <a:p>
            <a:r>
              <a:rPr lang="en-AU" sz="2400" dirty="0"/>
              <a:t>Therapeutic techniques, where radiation is used to damage certain cells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49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b="1" dirty="0"/>
              <a:t>Application: the production of medical radioisotopes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There are a few techniques for producing </a:t>
            </a:r>
            <a:r>
              <a:rPr lang="en-AU" sz="2800" dirty="0" smtClean="0"/>
              <a:t>radioisotopes.</a:t>
            </a:r>
          </a:p>
          <a:p>
            <a:r>
              <a:rPr lang="en-AU" sz="2800" dirty="0" smtClean="0"/>
              <a:t>A nuclei can gain </a:t>
            </a:r>
            <a:r>
              <a:rPr lang="en-AU" sz="2800" dirty="0"/>
              <a:t>protons or neutrons or both. </a:t>
            </a:r>
            <a:endParaRPr lang="en-AU" sz="2800" dirty="0" smtClean="0"/>
          </a:p>
          <a:p>
            <a:r>
              <a:rPr lang="en-AU" sz="2800" dirty="0" smtClean="0"/>
              <a:t>Addition </a:t>
            </a:r>
            <a:r>
              <a:rPr lang="en-AU" sz="2800" dirty="0"/>
              <a:t>of neutrons produces isotopes of the same </a:t>
            </a:r>
            <a:r>
              <a:rPr lang="en-AU" sz="2800" dirty="0" smtClean="0"/>
              <a:t>element.</a:t>
            </a:r>
          </a:p>
          <a:p>
            <a:r>
              <a:rPr lang="en-AU" sz="2800" dirty="0" smtClean="0"/>
              <a:t>Addition </a:t>
            </a:r>
            <a:r>
              <a:rPr lang="en-AU" sz="2800" dirty="0"/>
              <a:t>of protons will change the type of element.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37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Adding neutrons to nuclei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7501" y="2093976"/>
                <a:ext cx="10058400" cy="4050792"/>
              </a:xfrm>
            </p:spPr>
            <p:txBody>
              <a:bodyPr/>
              <a:lstStyle/>
              <a:p>
                <a:r>
                  <a:rPr lang="en-AU" sz="2800" dirty="0"/>
                  <a:t>Neutrons fired at low kinetic energy may be captured by the nuclei. </a:t>
                </a:r>
                <a:endParaRPr lang="en-AU" sz="2800" dirty="0" smtClean="0"/>
              </a:p>
              <a:p>
                <a:r>
                  <a:rPr lang="en-AU" sz="2800" dirty="0" smtClean="0"/>
                  <a:t>But, neutrons </a:t>
                </a:r>
                <a:r>
                  <a:rPr lang="en-AU" sz="2800" dirty="0"/>
                  <a:t>moving too fast may be deflected, pass through or shatter the nucleus.</a:t>
                </a:r>
              </a:p>
              <a:p>
                <a:pPr marL="0" indent="0">
                  <a:buNone/>
                </a:pPr>
                <a:endParaRPr lang="en-AU" sz="2800" dirty="0" smtClean="0"/>
              </a:p>
              <a:p>
                <a:pPr marL="0" indent="0">
                  <a:buNone/>
                </a:pPr>
                <a:r>
                  <a:rPr lang="en-AU" sz="2800" dirty="0"/>
                  <a:t>Example: production of a radioactive isotope of phosphorus, phosphorus-32: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7501" y="2093976"/>
                <a:ext cx="10058400" cy="4050792"/>
              </a:xfrm>
              <a:blipFill rotWithShape="0">
                <a:blip r:embed="rId2"/>
                <a:stretch>
                  <a:fillRect l="-1273" t="-2861" r="-10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8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Adding protons to </a:t>
            </a:r>
            <a:r>
              <a:rPr lang="en-AU" b="1" dirty="0" smtClean="0"/>
              <a:t>nuclei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400" dirty="0" smtClean="0"/>
                  <a:t>Protons </a:t>
                </a:r>
                <a:r>
                  <a:rPr lang="en-AU" sz="2400" dirty="0"/>
                  <a:t>require high kinetic energy to approach the </a:t>
                </a:r>
                <a:r>
                  <a:rPr lang="en-AU" sz="2400" dirty="0" smtClean="0"/>
                  <a:t>nucleus </a:t>
                </a:r>
                <a:r>
                  <a:rPr lang="en-AU" sz="2400" dirty="0"/>
                  <a:t>and not be repelled. </a:t>
                </a:r>
                <a:endParaRPr lang="en-AU" sz="2400" dirty="0" smtClean="0"/>
              </a:p>
              <a:p>
                <a:r>
                  <a:rPr lang="en-AU" sz="2400" dirty="0"/>
                  <a:t>In the sun the high temperatures provide the protons with enough speed to overcome the repulsion. </a:t>
                </a:r>
              </a:p>
              <a:p>
                <a:r>
                  <a:rPr lang="en-AU" sz="2400" dirty="0" smtClean="0"/>
                  <a:t>We </a:t>
                </a:r>
                <a:r>
                  <a:rPr lang="en-AU" sz="2400" dirty="0"/>
                  <a:t>can accelerate protons by using a particle accelerator such as a cyclotron</a:t>
                </a:r>
                <a:r>
                  <a:rPr lang="en-AU" sz="2400" dirty="0" smtClean="0"/>
                  <a:t>.</a:t>
                </a:r>
              </a:p>
              <a:p>
                <a:pPr marL="0" indent="0">
                  <a:buNone/>
                </a:pPr>
                <a:endParaRPr lang="en-AU" sz="2400" dirty="0" smtClean="0"/>
              </a:p>
              <a:p>
                <a:pPr marL="0" indent="0">
                  <a:buNone/>
                </a:pPr>
                <a:r>
                  <a:rPr lang="en-AU" sz="2400" dirty="0" smtClean="0"/>
                  <a:t>Example</a:t>
                </a:r>
                <a:r>
                  <a:rPr lang="en-AU" sz="2400" dirty="0"/>
                  <a:t>: production of a medical radioisotope, fluorine-18, commonly used in PET scans: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0" t="-2256" r="-1030" b="-1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7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Collision with other nuclei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800" dirty="0"/>
                  <a:t>We can also fire smaller, charged nuclei to produce radioisotopes. </a:t>
                </a:r>
                <a:endParaRPr lang="en-AU" sz="2800" dirty="0" smtClean="0"/>
              </a:p>
              <a:p>
                <a:r>
                  <a:rPr lang="en-AU" sz="2800" dirty="0" smtClean="0"/>
                  <a:t>Similar to adding protons.</a:t>
                </a:r>
              </a:p>
              <a:p>
                <a:endParaRPr lang="en-AU" sz="2800" dirty="0" smtClean="0"/>
              </a:p>
              <a:p>
                <a:pPr marL="0" indent="0">
                  <a:buNone/>
                </a:pPr>
                <a:r>
                  <a:rPr lang="en-AU" sz="2800" dirty="0" smtClean="0"/>
                  <a:t>For </a:t>
                </a:r>
                <a:r>
                  <a:rPr lang="en-AU" sz="2800" dirty="0"/>
                  <a:t>example, the medical radioisotope oxygen-15 is produced by colliding the hydrogen-2 isotope with nitrogen</a:t>
                </a:r>
                <a:r>
                  <a:rPr lang="en-AU" sz="2800" dirty="0" smtClean="0"/>
                  <a:t>:</a:t>
                </a:r>
              </a:p>
              <a:p>
                <a:pPr marL="0" indent="0">
                  <a:buNone/>
                </a:pPr>
                <a:endParaRPr lang="en-AU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sPre>
                      <m:r>
                        <a:rPr lang="en-AU" sz="28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8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</m:oMath>
                  </m:oMathPara>
                </a14:m>
                <a:endParaRPr lang="en-AU" sz="2800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3" t="-2707" r="-9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Energy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800" dirty="0"/>
              <a:t>As radioisotopes are not stable, the mass defect of the reaction is often negative, indicating that energy must be absorbed.</a:t>
            </a:r>
          </a:p>
          <a:p>
            <a:r>
              <a:rPr lang="en-AU" sz="2800" dirty="0"/>
              <a:t>This energy can be supplied by the kinetic energy of the collision particle. </a:t>
            </a:r>
            <a:endParaRPr lang="en-AU" sz="2800" dirty="0" smtClean="0"/>
          </a:p>
          <a:p>
            <a:r>
              <a:rPr lang="en-AU" sz="2800" dirty="0" smtClean="0"/>
              <a:t>The kinetic </a:t>
            </a:r>
            <a:r>
              <a:rPr lang="en-AU" sz="2800" dirty="0"/>
              <a:t>energy of the collision particle must be greater than the binding energy in order for conservation of momentum to hold. </a:t>
            </a:r>
            <a:endParaRPr lang="en-AU" sz="2800" dirty="0" smtClean="0"/>
          </a:p>
          <a:p>
            <a:r>
              <a:rPr lang="en-AU" sz="2800" dirty="0" smtClean="0"/>
              <a:t>If </a:t>
            </a:r>
            <a:r>
              <a:rPr lang="en-AU" sz="2800" dirty="0"/>
              <a:t>the kinetic energy is equal to the binding energy, then the products would have no momentum.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69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Nuclear notation</a:t>
            </a:r>
            <a:endParaRPr lang="en-A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2" descr="Image result for nuclei"/>
              <p:cNvSpPr>
                <a:spLocks noGrp="1" noChangeAspect="1" noChangeArrowheads="1"/>
              </p:cNvSpPr>
              <p:nvPr>
                <p:ph idx="1"/>
              </p:nvPr>
            </p:nvSpPr>
            <p:spPr bwMode="auto"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AU" sz="5400" i="1" dirty="0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5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AU" sz="5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en-AU" sz="54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</m:oMath>
                </a14:m>
                <a:endParaRPr lang="en-AU" sz="5400" dirty="0" smtClean="0"/>
              </a:p>
              <a:p>
                <a:endParaRPr lang="en-AU" sz="2400" b="1" dirty="0" smtClean="0"/>
              </a:p>
              <a:p>
                <a:r>
                  <a:rPr lang="en-AU" sz="2800" b="1" dirty="0" smtClean="0"/>
                  <a:t>Mass </a:t>
                </a:r>
                <a:r>
                  <a:rPr lang="en-AU" sz="2800" b="1" dirty="0"/>
                  <a:t>number</a:t>
                </a:r>
                <a:r>
                  <a:rPr lang="en-AU" sz="2800" dirty="0"/>
                  <a:t>, A – number of nucleons in the nucleus of an atom.</a:t>
                </a:r>
              </a:p>
              <a:p>
                <a:r>
                  <a:rPr lang="en-AU" sz="2800" b="1" dirty="0"/>
                  <a:t>Atomic number</a:t>
                </a:r>
                <a:r>
                  <a:rPr lang="en-AU" sz="2800" dirty="0"/>
                  <a:t>, Z – number of protons in the nucleus of an atom.</a:t>
                </a:r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4" name="AutoShape 2" descr="Image result for nuclei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prstGeom prst="rect">
                <a:avLst/>
              </a:prstGeom>
              <a:blipFill rotWithShape="0">
                <a:blip r:embed="rId2"/>
                <a:stretch>
                  <a:fillRect l="-848" r="-1879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5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force between nucleons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Protons repel due to the electrostatic </a:t>
            </a:r>
            <a:r>
              <a:rPr lang="en-AU" sz="2800" dirty="0" smtClean="0"/>
              <a:t>force.</a:t>
            </a:r>
          </a:p>
          <a:p>
            <a:r>
              <a:rPr lang="en-AU" sz="2800" dirty="0" smtClean="0"/>
              <a:t>What then stops the nucleus from exploding?</a:t>
            </a:r>
          </a:p>
          <a:p>
            <a:r>
              <a:rPr lang="en-AU" sz="2800" dirty="0" smtClean="0"/>
              <a:t>The </a:t>
            </a:r>
            <a:r>
              <a:rPr lang="en-AU" sz="2800" dirty="0"/>
              <a:t>nuclear force is an attractive force that acts between nucleons. </a:t>
            </a:r>
            <a:endParaRPr lang="en-AU" sz="2800" dirty="0" smtClean="0"/>
          </a:p>
          <a:p>
            <a:r>
              <a:rPr lang="en-AU" sz="2800" dirty="0" smtClean="0"/>
              <a:t>Also called </a:t>
            </a:r>
            <a:r>
              <a:rPr lang="en-AU" sz="2800" dirty="0"/>
              <a:t>the strong nuclear force, this force acts over a short range</a:t>
            </a:r>
            <a:r>
              <a:rPr lang="en-AU" sz="2800" dirty="0" smtClean="0"/>
              <a:t>.</a:t>
            </a:r>
          </a:p>
          <a:p>
            <a:r>
              <a:rPr lang="en-AU" sz="2800" dirty="0"/>
              <a:t>Neutrons in the nucleus act to shield the protons from each other and strengthen the attractive </a:t>
            </a:r>
            <a:r>
              <a:rPr lang="en-AU" sz="2800" dirty="0" smtClean="0"/>
              <a:t>force.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33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Graph of nucleon force vs distance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3" y="2309061"/>
            <a:ext cx="7840228" cy="35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Isotopes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800" dirty="0" smtClean="0"/>
                  <a:t>The number of protons determines the element. </a:t>
                </a:r>
              </a:p>
              <a:p>
                <a:r>
                  <a:rPr lang="en-AU" sz="2800" dirty="0" smtClean="0"/>
                  <a:t>But, </a:t>
                </a:r>
                <a:r>
                  <a:rPr lang="en-AU" sz="2800" dirty="0"/>
                  <a:t>nuclei of a given element may have different numbers of neutrons</a:t>
                </a:r>
                <a:r>
                  <a:rPr lang="en-AU" sz="2800" dirty="0" smtClean="0"/>
                  <a:t>.</a:t>
                </a:r>
              </a:p>
              <a:p>
                <a:r>
                  <a:rPr lang="en-AU" sz="2800" dirty="0"/>
                  <a:t>Isotopes have different mass numbers.</a:t>
                </a:r>
              </a:p>
              <a:p>
                <a:r>
                  <a:rPr lang="en-AU" sz="2800" dirty="0"/>
                  <a:t>For example,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AU" sz="28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m:rPr>
                            <m:nor/>
                          </m:rPr>
                          <a:rPr lang="en-AU" sz="2800" i="0"/>
                          <m:t>12</m:t>
                        </m:r>
                      </m:sup>
                      <m:e>
                        <m:r>
                          <m:rPr>
                            <m:nor/>
                          </m:rPr>
                          <a:rPr lang="en-AU" sz="2800" i="0"/>
                          <m:t>C</m:t>
                        </m:r>
                      </m:e>
                    </m:sPre>
                    <m:r>
                      <a:rPr lang="en-AU" sz="2800">
                        <a:latin typeface="Cambria Math" panose="02040503050406030204" pitchFamily="18" charset="0"/>
                      </a:rPr>
                      <m:t>, </m:t>
                    </m:r>
                    <m:sPre>
                      <m:sPrePr>
                        <m:ctrlPr>
                          <a:rPr lang="en-AU" sz="28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m:rPr>
                            <m:nor/>
                          </m:rPr>
                          <a:rPr lang="en-AU" sz="2800"/>
                          <m:t>13</m:t>
                        </m:r>
                      </m:sup>
                      <m:e>
                        <m:r>
                          <m:rPr>
                            <m:nor/>
                          </m:rPr>
                          <a:rPr lang="en-AU" sz="2800"/>
                          <m:t>C</m:t>
                        </m:r>
                      </m:e>
                    </m:sPre>
                    <m:r>
                      <a:rPr lang="en-AU" sz="2800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en-AU" sz="28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m:rPr>
                            <m:nor/>
                          </m:rPr>
                          <a:rPr lang="en-AU" sz="2800"/>
                          <m:t>14</m:t>
                        </m:r>
                      </m:sup>
                      <m:e>
                        <m:r>
                          <m:rPr>
                            <m:nor/>
                          </m:rPr>
                          <a:rPr lang="en-AU" sz="2800"/>
                          <m:t>C</m:t>
                        </m:r>
                      </m:e>
                    </m:sPre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 smtClean="0"/>
                  <a:t>or carbon-12, carbon-13, carbon-14</a:t>
                </a:r>
                <a:endParaRPr lang="en-AU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48" t="-27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7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ISOtope</a:t>
            </a:r>
            <a:r>
              <a:rPr lang="en-AU" dirty="0" smtClean="0"/>
              <a:t> Chemistry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Have the same </a:t>
            </a:r>
            <a:r>
              <a:rPr lang="en-AU" dirty="0"/>
              <a:t>outer electronic </a:t>
            </a:r>
            <a:r>
              <a:rPr lang="en-AU" dirty="0" smtClean="0"/>
              <a:t>structure</a:t>
            </a:r>
          </a:p>
          <a:p>
            <a:r>
              <a:rPr lang="en-AU" dirty="0" smtClean="0"/>
              <a:t>Hence they are chemically identical.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5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Phet</a:t>
            </a:r>
            <a:r>
              <a:rPr lang="en-AU" dirty="0" smtClean="0"/>
              <a:t> simulation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Download at: 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tinyurl.com/mbtpcmt</a:t>
            </a:r>
            <a:endParaRPr lang="en-AU" dirty="0" smtClean="0"/>
          </a:p>
          <a:p>
            <a:r>
              <a:rPr lang="en-AU" dirty="0" smtClean="0"/>
              <a:t>Have a play</a:t>
            </a:r>
          </a:p>
          <a:p>
            <a:r>
              <a:rPr lang="en-AU" dirty="0" smtClean="0"/>
              <a:t>For each element find:</a:t>
            </a:r>
          </a:p>
          <a:p>
            <a:pPr lvl="1"/>
            <a:r>
              <a:rPr lang="en-AU" dirty="0"/>
              <a:t>T</a:t>
            </a:r>
            <a:r>
              <a:rPr lang="en-AU" dirty="0" smtClean="0"/>
              <a:t>he most abundant isotope</a:t>
            </a:r>
          </a:p>
          <a:p>
            <a:pPr lvl="1"/>
            <a:r>
              <a:rPr lang="en-AU" dirty="0" smtClean="0"/>
              <a:t>Least abundant, stable isotope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88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Mass </a:t>
            </a:r>
            <a:r>
              <a:rPr lang="en-AU" b="1" dirty="0" smtClean="0"/>
              <a:t>defect</a:t>
            </a:r>
            <a:r>
              <a:rPr lang="en-AU" b="1" dirty="0"/>
              <a:t/>
            </a:r>
            <a:br>
              <a:rPr lang="en-AU" b="1" dirty="0"/>
            </a:b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sz="2800" dirty="0"/>
                  <a:t>Example: </a:t>
                </a:r>
                <a:r>
                  <a:rPr lang="en-AU" sz="2800" dirty="0" smtClean="0"/>
                  <a:t> The </a:t>
                </a:r>
                <a:r>
                  <a:rPr lang="en-AU" sz="2800" dirty="0"/>
                  <a:t>mass of a helium nucleus (also called an alpha particle) is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~6.644657×</m:t>
                    </m:r>
                    <m:sSup>
                      <m:sSupPr>
                        <m:ctrlPr>
                          <a:rPr lang="en-A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−27</m:t>
                        </m:r>
                      </m:sup>
                    </m:sSup>
                  </m:oMath>
                </a14:m>
                <a:r>
                  <a:rPr lang="en-AU" sz="2800" dirty="0"/>
                  <a:t> kg.</a:t>
                </a:r>
              </a:p>
              <a:p>
                <a:pPr marL="0" indent="0">
                  <a:buNone/>
                </a:pPr>
                <a:r>
                  <a:rPr lang="en-AU" sz="2800" dirty="0"/>
                  <a:t>If we add up the mass of 2 protons and 2 neutrons: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sz="2400">
                        <a:latin typeface="Cambria Math" panose="02040503050406030204" pitchFamily="18" charset="0"/>
                      </a:rPr>
                      <m:t>2×1.67262178×</m:t>
                    </m:r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>
                            <a:latin typeface="Cambria Math" panose="02040503050406030204" pitchFamily="18" charset="0"/>
                          </a:rPr>
                          <m:t>27</m:t>
                        </m:r>
                      </m:sup>
                    </m:sSup>
                    <m:r>
                      <a:rPr lang="en-AU" sz="2400">
                        <a:latin typeface="Cambria Math" panose="02040503050406030204" pitchFamily="18" charset="0"/>
                      </a:rPr>
                      <m:t>+2×1.674927471×</m:t>
                    </m:r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>
                            <a:latin typeface="Cambria Math" panose="02040503050406030204" pitchFamily="18" charset="0"/>
                          </a:rPr>
                          <m:t>27</m:t>
                        </m:r>
                      </m:sup>
                    </m:sSup>
                    <m:r>
                      <a:rPr lang="en-AU" sz="2400">
                        <a:latin typeface="Cambria Math" panose="02040503050406030204" pitchFamily="18" charset="0"/>
                      </a:rPr>
                      <m:t>=6.695099×</m:t>
                    </m:r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>
                            <a:latin typeface="Cambria Math" panose="02040503050406030204" pitchFamily="18" charset="0"/>
                          </a:rPr>
                          <m:t>27</m:t>
                        </m:r>
                      </m:sup>
                    </m:sSup>
                    <m:r>
                      <a:rPr lang="en-AU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 </a:t>
                </a:r>
              </a:p>
              <a:p>
                <a:pPr marL="0" indent="0">
                  <a:buNone/>
                </a:pPr>
                <a:endParaRPr lang="en-AU" sz="2800" dirty="0"/>
              </a:p>
              <a:p>
                <a:pPr marL="0" indent="0">
                  <a:buNone/>
                </a:pPr>
                <a:r>
                  <a:rPr lang="en-AU" sz="2800" dirty="0"/>
                  <a:t>The mass of the alpha particle is less than the sum of all the masses of the constituent particles!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3" t="-27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4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253</TotalTime>
  <Words>1293</Words>
  <Application>Microsoft Office PowerPoint</Application>
  <PresentationFormat>Custom</PresentationFormat>
  <Paragraphs>139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Wood Type</vt:lpstr>
      <vt:lpstr>The Structure of the Nucleus</vt:lpstr>
      <vt:lpstr>Composition of nuclei</vt:lpstr>
      <vt:lpstr>Nuclear notation</vt:lpstr>
      <vt:lpstr>The force between nucleons</vt:lpstr>
      <vt:lpstr>Graph of nucleon force vs distance</vt:lpstr>
      <vt:lpstr>Isotopes</vt:lpstr>
      <vt:lpstr>ISOtope Chemistry</vt:lpstr>
      <vt:lpstr>Phet simulation</vt:lpstr>
      <vt:lpstr>Mass defect </vt:lpstr>
      <vt:lpstr>Mass defect</vt:lpstr>
      <vt:lpstr>Minimum energy</vt:lpstr>
      <vt:lpstr>Binding energy</vt:lpstr>
      <vt:lpstr>Binding energy</vt:lpstr>
      <vt:lpstr>Conservation laws in nuclear reactions</vt:lpstr>
      <vt:lpstr>Conservation of charge</vt:lpstr>
      <vt:lpstr>Conservation of nucleon number</vt:lpstr>
      <vt:lpstr>Conservation of mass – energy </vt:lpstr>
      <vt:lpstr>Conservation of momentum</vt:lpstr>
      <vt:lpstr>Conservation of momentum</vt:lpstr>
      <vt:lpstr>Conservation of momentum</vt:lpstr>
      <vt:lpstr>Application: the production of medical radioisotopes</vt:lpstr>
      <vt:lpstr>Application: the production of medical radioisotopes</vt:lpstr>
      <vt:lpstr>Adding neutrons to nuclei</vt:lpstr>
      <vt:lpstr>Adding protons to nuclei</vt:lpstr>
      <vt:lpstr>Collision with other nuclei</vt:lpstr>
      <vt:lpstr>Energy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 of the Nucleus</dc:title>
  <dc:creator>g'deona soeharyo</dc:creator>
  <cp:lastModifiedBy>chris barratt</cp:lastModifiedBy>
  <cp:revision>16</cp:revision>
  <dcterms:created xsi:type="dcterms:W3CDTF">2015-08-30T17:03:21Z</dcterms:created>
  <dcterms:modified xsi:type="dcterms:W3CDTF">2016-08-25T04:36:48Z</dcterms:modified>
</cp:coreProperties>
</file>