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8" r:id="rId5"/>
    <p:sldId id="269" r:id="rId6"/>
    <p:sldId id="266" r:id="rId7"/>
    <p:sldId id="270" r:id="rId8"/>
    <p:sldId id="267" r:id="rId9"/>
    <p:sldId id="271" r:id="rId10"/>
    <p:sldId id="272" r:id="rId11"/>
    <p:sldId id="273" r:id="rId12"/>
    <p:sldId id="275" r:id="rId13"/>
    <p:sldId id="263" r:id="rId14"/>
    <p:sldId id="262" r:id="rId15"/>
    <p:sldId id="276" r:id="rId16"/>
    <p:sldId id="26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1" r:id="rId30"/>
    <p:sldId id="289" r:id="rId31"/>
    <p:sldId id="290" r:id="rId32"/>
    <p:sldId id="292" r:id="rId33"/>
    <p:sldId id="293" r:id="rId34"/>
    <p:sldId id="301" r:id="rId35"/>
    <p:sldId id="294" r:id="rId36"/>
    <p:sldId id="295" r:id="rId37"/>
    <p:sldId id="302" r:id="rId38"/>
    <p:sldId id="296" r:id="rId39"/>
    <p:sldId id="297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4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04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0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73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08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1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9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7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4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2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0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4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F65789B-FB90-42D0-9768-30003AC8BCD0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AmAbJvvJ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kydJXigkR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o8NmoDL9T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Jgc28csgV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L7o2kPqw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u3ZdEvz8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Radioactivity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3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Beta decay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There are two types of beta </a:t>
                </a:r>
                <a:r>
                  <a:rPr lang="en-AU" sz="2400" dirty="0" smtClean="0"/>
                  <a:t>decay :</a:t>
                </a:r>
              </a:p>
              <a:p>
                <a:r>
                  <a:rPr lang="en-AU" sz="2400" dirty="0" smtClean="0"/>
                  <a:t>neutrons to protons 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AU" sz="2400" i="1">
                            <a:latin typeface="Cambria Math"/>
                          </a:rPr>
                        </m:ctrlPr>
                      </m:accPr>
                      <m:e>
                        <m:sPre>
                          <m:sPre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sPre>
                      </m:e>
                    </m:acc>
                    <m:r>
                      <a:rPr lang="en-A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400" dirty="0"/>
              </a:p>
              <a:p>
                <a:pPr lvl="1"/>
                <a:r>
                  <a:rPr lang="en-AU" sz="2400" dirty="0" smtClean="0"/>
                  <a:t>General equation: </a:t>
                </a:r>
              </a:p>
              <a:p>
                <a:r>
                  <a:rPr lang="en-AU" sz="2400" dirty="0" smtClean="0"/>
                  <a:t>protons to neutrons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400" dirty="0"/>
              </a:p>
              <a:p>
                <a:pPr lvl="1"/>
                <a:r>
                  <a:rPr lang="en-AU" sz="2400" dirty="0" smtClean="0"/>
                  <a:t>General equation:</a:t>
                </a:r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Neutrino and antineutrino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Early studies of beta decay did not detect the neutrino or antineutrino. </a:t>
            </a:r>
            <a:endParaRPr lang="en-AU" sz="2400" dirty="0" smtClean="0"/>
          </a:p>
          <a:p>
            <a:r>
              <a:rPr lang="en-AU" sz="2400" dirty="0" smtClean="0"/>
              <a:t>Experimental </a:t>
            </a:r>
            <a:r>
              <a:rPr lang="en-AU" sz="2400" dirty="0"/>
              <a:t>data showed that the electron in beta minus decay is ejected </a:t>
            </a:r>
            <a:r>
              <a:rPr lang="en-AU" sz="2400" dirty="0" smtClean="0"/>
              <a:t>with:</a:t>
            </a:r>
          </a:p>
          <a:p>
            <a:pPr lvl="1"/>
            <a:r>
              <a:rPr lang="en-AU" sz="2400" dirty="0" smtClean="0"/>
              <a:t> </a:t>
            </a:r>
            <a:r>
              <a:rPr lang="en-AU" sz="2400" dirty="0"/>
              <a:t>a range of kinetic energy values up to the predicted maximum </a:t>
            </a:r>
            <a:endParaRPr lang="en-AU" sz="2400" dirty="0" smtClean="0"/>
          </a:p>
          <a:p>
            <a:pPr lvl="1"/>
            <a:r>
              <a:rPr lang="en-AU" sz="2400" dirty="0" smtClean="0"/>
              <a:t>at </a:t>
            </a:r>
            <a:r>
              <a:rPr lang="en-AU" sz="2400" dirty="0"/>
              <a:t>different angles to the daughter nucleus. </a:t>
            </a:r>
          </a:p>
          <a:p>
            <a:pPr lvl="1"/>
            <a:endParaRPr lang="en-AU" sz="2400" dirty="0" smtClean="0"/>
          </a:p>
          <a:p>
            <a:r>
              <a:rPr lang="en-AU" sz="2400" dirty="0" smtClean="0"/>
              <a:t>This </a:t>
            </a:r>
            <a:r>
              <a:rPr lang="en-AU" sz="2400" dirty="0"/>
              <a:t>would violate both conservation of momentum and energy, unless a third particle was also ejected. </a:t>
            </a:r>
          </a:p>
        </p:txBody>
      </p:sp>
    </p:spTree>
    <p:extLst>
      <p:ext uri="{BB962C8B-B14F-4D97-AF65-F5344CB8AC3E}">
        <p14:creationId xmlns:p14="http://schemas.microsoft.com/office/powerpoint/2010/main" val="26847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Neutrino and antineutrino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400" dirty="0"/>
              <a:t>Have no charge</a:t>
            </a:r>
          </a:p>
          <a:p>
            <a:pPr lvl="0"/>
            <a:r>
              <a:rPr lang="en-AU" sz="2400" dirty="0"/>
              <a:t>Have a very small rest mass</a:t>
            </a:r>
          </a:p>
          <a:p>
            <a:pPr lvl="0"/>
            <a:r>
              <a:rPr lang="en-AU" sz="2400" dirty="0"/>
              <a:t>Travel at the speed of light</a:t>
            </a:r>
          </a:p>
          <a:p>
            <a:pPr lvl="0"/>
            <a:r>
              <a:rPr lang="en-AU" sz="2400" dirty="0"/>
              <a:t>Can be assigned an energy and a momentum</a:t>
            </a:r>
          </a:p>
        </p:txBody>
      </p:sp>
    </p:spTree>
    <p:extLst>
      <p:ext uri="{BB962C8B-B14F-4D97-AF65-F5344CB8AC3E}">
        <p14:creationId xmlns:p14="http://schemas.microsoft.com/office/powerpoint/2010/main" val="38762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neutrino</a:t>
            </a:r>
            <a:endParaRPr lang="en-AU" dirty="0"/>
          </a:p>
        </p:txBody>
      </p:sp>
      <p:pic>
        <p:nvPicPr>
          <p:cNvPr id="4" name="lAAmAbJvvJ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3333" y="1776611"/>
            <a:ext cx="8619067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neutrinos matter</a:t>
            </a:r>
            <a:endParaRPr lang="en-AU" dirty="0"/>
          </a:p>
        </p:txBody>
      </p:sp>
      <p:pic>
        <p:nvPicPr>
          <p:cNvPr id="4" name="nkydJXigkR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0399" y="1862667"/>
            <a:ext cx="8006998" cy="45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Antimatter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The antineutrino and positron are examples of </a:t>
            </a:r>
            <a:r>
              <a:rPr lang="en-AU" sz="2400" dirty="0" smtClean="0"/>
              <a:t>antimatter:</a:t>
            </a:r>
          </a:p>
          <a:p>
            <a:r>
              <a:rPr lang="en-AU" sz="2400" dirty="0" smtClean="0"/>
              <a:t>Particles </a:t>
            </a:r>
            <a:r>
              <a:rPr lang="en-AU" sz="2400" dirty="0"/>
              <a:t>that share the same mass as their matter counterparts, but qualities such as electric charge are opposite. </a:t>
            </a:r>
            <a:endParaRPr lang="en-AU" sz="2400" dirty="0" smtClean="0"/>
          </a:p>
          <a:p>
            <a:r>
              <a:rPr lang="en-AU" sz="2400" dirty="0" smtClean="0"/>
              <a:t>When a </a:t>
            </a:r>
            <a:r>
              <a:rPr lang="en-AU" sz="2400" dirty="0"/>
              <a:t>particle and its antiparticle counterpart come together, they </a:t>
            </a:r>
            <a:r>
              <a:rPr lang="en-AU" sz="2400" dirty="0" smtClean="0"/>
              <a:t>annihilate and </a:t>
            </a:r>
            <a:r>
              <a:rPr lang="en-AU" sz="2400" dirty="0"/>
              <a:t>leave behind energy in the form of gamma </a:t>
            </a:r>
            <a:r>
              <a:rPr lang="en-AU" sz="2400" dirty="0" smtClean="0"/>
              <a:t>photons.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Momentum and energy is conserved in the annihilation process.</a:t>
            </a:r>
          </a:p>
        </p:txBody>
      </p:sp>
    </p:spTree>
    <p:extLst>
      <p:ext uri="{BB962C8B-B14F-4D97-AF65-F5344CB8AC3E}">
        <p14:creationId xmlns:p14="http://schemas.microsoft.com/office/powerpoint/2010/main" val="5590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Antimatter explained</a:t>
            </a:r>
            <a:endParaRPr lang="en-AU" dirty="0"/>
          </a:p>
        </p:txBody>
      </p:sp>
      <p:pic>
        <p:nvPicPr>
          <p:cNvPr id="4" name="Lo8NmoDL9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3467" y="1738511"/>
            <a:ext cx="846666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Gamma decay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400" dirty="0"/>
                  <a:t>After alpha or beta decay, a nucleus is sometimes left in an excited state, denoted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sz="2400" dirty="0" smtClean="0"/>
                  <a:t>.</a:t>
                </a:r>
              </a:p>
              <a:p>
                <a:r>
                  <a:rPr lang="en-AU" sz="2400" dirty="0"/>
                  <a:t>T</a:t>
                </a:r>
                <a:r>
                  <a:rPr lang="en-AU" sz="2400" dirty="0" smtClean="0"/>
                  <a:t>he </a:t>
                </a:r>
                <a:r>
                  <a:rPr lang="en-AU" sz="2400" dirty="0"/>
                  <a:t>excited nucleus decays by emitting one or more photons, in this case a high energy gamma photon. </a:t>
                </a:r>
                <a:endParaRPr lang="en-AU" sz="2400" dirty="0" smtClean="0"/>
              </a:p>
              <a:p>
                <a:r>
                  <a:rPr lang="en-AU" sz="2400" dirty="0"/>
                  <a:t>The gamma ray has no charge and no rest mass.</a:t>
                </a:r>
              </a:p>
              <a:p>
                <a:r>
                  <a:rPr lang="en-AU" sz="2400" dirty="0"/>
                  <a:t> The general equation for a gamma decay is given by: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sSup>
                          <m:sSupPr>
                            <m:ctrlPr>
                              <a:rPr lang="en-A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sPre>
                    <m:r>
                      <a:rPr lang="en-AU" sz="2800" i="1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AU" sz="28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Gamma decay: discrete energies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381752" cy="4050792"/>
          </a:xfrm>
        </p:spPr>
        <p:txBody>
          <a:bodyPr/>
          <a:lstStyle/>
          <a:p>
            <a:r>
              <a:rPr lang="en-AU" sz="2400" dirty="0" smtClean="0"/>
              <a:t>The </a:t>
            </a:r>
            <a:r>
              <a:rPr lang="en-AU" sz="2400" dirty="0"/>
              <a:t>number of gamma photons emitted depends on the transitions of the nucleus down to the ground </a:t>
            </a:r>
            <a:r>
              <a:rPr lang="en-AU" sz="2400" dirty="0" smtClean="0"/>
              <a:t>state.</a:t>
            </a:r>
          </a:p>
          <a:p>
            <a:r>
              <a:rPr lang="en-AU" sz="2400" dirty="0" smtClean="0"/>
              <a:t>The </a:t>
            </a:r>
            <a:r>
              <a:rPr lang="en-AU" sz="2400" dirty="0"/>
              <a:t>energy of the gamma rays correspond to the discrete energy levels of the excited states.</a:t>
            </a:r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21330" r="29795" b="20421"/>
          <a:stretch/>
        </p:blipFill>
        <p:spPr bwMode="auto">
          <a:xfrm rot="5400000">
            <a:off x="6668590" y="2223592"/>
            <a:ext cx="4078223" cy="3818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3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Spontaneous </a:t>
            </a:r>
            <a:r>
              <a:rPr lang="en-GB" b="1" dirty="0" smtClean="0"/>
              <a:t>fission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Only </a:t>
            </a:r>
            <a:r>
              <a:rPr lang="en-GB" sz="2400" dirty="0"/>
              <a:t>occurs for </a:t>
            </a:r>
            <a:r>
              <a:rPr lang="en-GB" sz="2400" b="1" dirty="0"/>
              <a:t>very heavy </a:t>
            </a:r>
            <a:r>
              <a:rPr lang="en-GB" sz="2400" dirty="0" smtClean="0"/>
              <a:t>nuclei </a:t>
            </a:r>
          </a:p>
          <a:p>
            <a:r>
              <a:rPr lang="en-AU" sz="2400" dirty="0" smtClean="0"/>
              <a:t>Nucleus splits </a:t>
            </a:r>
            <a:r>
              <a:rPr lang="en-AU" sz="2400" dirty="0"/>
              <a:t>into two </a:t>
            </a:r>
            <a:r>
              <a:rPr lang="en-AU" sz="2400" b="1" dirty="0"/>
              <a:t>nearly equal </a:t>
            </a:r>
            <a:r>
              <a:rPr lang="en-AU" sz="2400" dirty="0"/>
              <a:t>fragments and several free </a:t>
            </a:r>
            <a:r>
              <a:rPr lang="en-AU" sz="2400" b="1" dirty="0" smtClean="0"/>
              <a:t>neutrons.</a:t>
            </a:r>
          </a:p>
          <a:p>
            <a:r>
              <a:rPr lang="en-AU" sz="2400" dirty="0"/>
              <a:t>A large amount of energy is also released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Most elements do not decay in this manner unless their mass number is greater than 230.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/>
              <a:t>For example, uranium-238 </a:t>
            </a:r>
            <a:r>
              <a:rPr lang="en-AU" sz="2400" dirty="0" smtClean="0"/>
              <a:t>spontaneously decays </a:t>
            </a:r>
            <a:r>
              <a:rPr lang="en-AU" sz="2400" dirty="0"/>
              <a:t>by </a:t>
            </a:r>
            <a:r>
              <a:rPr lang="en-AU" sz="2400" dirty="0" smtClean="0"/>
              <a:t>fission. </a:t>
            </a:r>
          </a:p>
          <a:p>
            <a:pPr marL="0" indent="0">
              <a:buNone/>
            </a:pPr>
            <a:r>
              <a:rPr lang="en-AU" sz="2400" dirty="0" smtClean="0"/>
              <a:t>But alpha </a:t>
            </a:r>
            <a:r>
              <a:rPr lang="en-AU" sz="2400" dirty="0"/>
              <a:t>decay occurs much more frequently.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1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Radioactivity: Expect the Unexpected</a:t>
            </a:r>
            <a:endParaRPr lang="en-AU" dirty="0"/>
          </a:p>
        </p:txBody>
      </p:sp>
      <p:pic>
        <p:nvPicPr>
          <p:cNvPr id="4" name="TJgc28csgV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6667" y="1795661"/>
            <a:ext cx="8161866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Decay trends in the N versus Z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48" y="2121407"/>
            <a:ext cx="6431619" cy="405079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 the N versus Z graph, we can see a general pattern in the types of decay a nucleus undergoes:</a:t>
            </a:r>
          </a:p>
          <a:p>
            <a:r>
              <a:rPr lang="en-AU" dirty="0" smtClean="0"/>
              <a:t>Alpha </a:t>
            </a:r>
            <a:r>
              <a:rPr lang="en-AU" dirty="0"/>
              <a:t>decay occurs for nuclei </a:t>
            </a:r>
            <a:r>
              <a:rPr lang="en-AU" b="1" dirty="0"/>
              <a:t>with Z &gt; 83</a:t>
            </a:r>
          </a:p>
          <a:p>
            <a:r>
              <a:rPr lang="en-AU" dirty="0" smtClean="0"/>
              <a:t>Beta </a:t>
            </a:r>
            <a:r>
              <a:rPr lang="en-AU" dirty="0"/>
              <a:t>minus decay occurs for nuclei </a:t>
            </a:r>
            <a:r>
              <a:rPr lang="en-AU" b="1" dirty="0"/>
              <a:t>above the graph of stable nuclei. </a:t>
            </a:r>
          </a:p>
          <a:p>
            <a:r>
              <a:rPr lang="en-AU" dirty="0" smtClean="0"/>
              <a:t>Beta </a:t>
            </a:r>
            <a:r>
              <a:rPr lang="en-AU" dirty="0"/>
              <a:t>plus decay occurs for nuclei </a:t>
            </a:r>
            <a:r>
              <a:rPr lang="en-AU" b="1" dirty="0"/>
              <a:t>below the graph of stable nuclei. </a:t>
            </a:r>
          </a:p>
          <a:p>
            <a:r>
              <a:rPr lang="en-AU" dirty="0"/>
              <a:t>S</a:t>
            </a:r>
            <a:r>
              <a:rPr lang="en-AU" dirty="0" smtClean="0"/>
              <a:t>pontaneous </a:t>
            </a:r>
            <a:r>
              <a:rPr lang="en-AU" dirty="0"/>
              <a:t>fission occurs for some nuclei </a:t>
            </a:r>
            <a:r>
              <a:rPr lang="en-AU" b="1" dirty="0"/>
              <a:t>with Z &gt; 83 </a:t>
            </a:r>
            <a:r>
              <a:rPr lang="en-AU" b="1" dirty="0" smtClean="0"/>
              <a:t>.</a:t>
            </a:r>
            <a:endParaRPr lang="en-AU" b="1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78" y="1774125"/>
            <a:ext cx="3315970" cy="47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Some properties of radioactive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2400" dirty="0"/>
              <a:t>Alpha, beta and gamma radiation </a:t>
            </a:r>
            <a:r>
              <a:rPr lang="en-AU" sz="2400" b="1" dirty="0" smtClean="0"/>
              <a:t>ionise</a:t>
            </a:r>
            <a:r>
              <a:rPr lang="en-AU" sz="2400" dirty="0" smtClean="0"/>
              <a:t> the </a:t>
            </a:r>
            <a:r>
              <a:rPr lang="en-AU" sz="2400" dirty="0"/>
              <a:t>material through which they pass. </a:t>
            </a:r>
            <a:endParaRPr lang="en-AU" sz="2400" dirty="0" smtClean="0"/>
          </a:p>
          <a:p>
            <a:r>
              <a:rPr lang="en-AU" sz="2400" dirty="0"/>
              <a:t>C</a:t>
            </a:r>
            <a:r>
              <a:rPr lang="en-AU" sz="2400" dirty="0" smtClean="0"/>
              <a:t>an </a:t>
            </a:r>
            <a:r>
              <a:rPr lang="en-AU" sz="2400" dirty="0"/>
              <a:t>be subatomic particles moving at very high speeds </a:t>
            </a:r>
            <a:r>
              <a:rPr lang="en-AU" sz="2400" dirty="0" smtClean="0"/>
              <a:t>or </a:t>
            </a:r>
            <a:r>
              <a:rPr lang="en-AU" sz="2400" dirty="0"/>
              <a:t>electromagnetic waves with high </a:t>
            </a:r>
            <a:r>
              <a:rPr lang="en-AU" sz="2400" dirty="0" smtClean="0"/>
              <a:t>frequency. </a:t>
            </a:r>
          </a:p>
          <a:p>
            <a:r>
              <a:rPr lang="en-AU" sz="2400" dirty="0" smtClean="0"/>
              <a:t>Ionising </a:t>
            </a:r>
            <a:r>
              <a:rPr lang="en-AU" sz="2400" dirty="0"/>
              <a:t>radiation has enough energy to </a:t>
            </a:r>
            <a:r>
              <a:rPr lang="en-AU" sz="2400" b="1" dirty="0" smtClean="0"/>
              <a:t>free</a:t>
            </a:r>
            <a:r>
              <a:rPr lang="en-AU" sz="2400" dirty="0" smtClean="0"/>
              <a:t> electrons </a:t>
            </a:r>
            <a:r>
              <a:rPr lang="en-AU" sz="2400" dirty="0"/>
              <a:t>from atoms or molecules, thus ionising them. </a:t>
            </a:r>
            <a:endParaRPr lang="en-AU" sz="2400" dirty="0" smtClean="0"/>
          </a:p>
          <a:p>
            <a:r>
              <a:rPr lang="en-AU" sz="2400" dirty="0" smtClean="0"/>
              <a:t>Charged </a:t>
            </a:r>
            <a:r>
              <a:rPr lang="en-AU" sz="2400" dirty="0"/>
              <a:t>particles can ionise atoms directly through the Coulomb </a:t>
            </a:r>
            <a:r>
              <a:rPr lang="en-AU" sz="2400" dirty="0" smtClean="0"/>
              <a:t>force</a:t>
            </a:r>
          </a:p>
          <a:p>
            <a:r>
              <a:rPr lang="en-AU" sz="2400" dirty="0" smtClean="0"/>
              <a:t>Photons </a:t>
            </a:r>
            <a:r>
              <a:rPr lang="en-AU" sz="2400" dirty="0"/>
              <a:t>can ionise atoms through the photoelectric effect and Compton scattering.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charged particles can go on to produce further ionisation.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39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Alpha </a:t>
            </a:r>
            <a:r>
              <a:rPr lang="en-AU" b="1" dirty="0" smtClean="0"/>
              <a:t>radiation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Alpha particles have a large mass and +2 charge. </a:t>
            </a:r>
            <a:endParaRPr lang="en-AU" sz="2400" dirty="0" smtClean="0"/>
          </a:p>
          <a:p>
            <a:r>
              <a:rPr lang="en-AU" sz="2400" dirty="0" smtClean="0"/>
              <a:t>They </a:t>
            </a:r>
            <a:r>
              <a:rPr lang="en-AU" sz="2400" dirty="0"/>
              <a:t>are also ejected with high kinetic energies. </a:t>
            </a:r>
            <a:endParaRPr lang="en-AU" sz="2400" dirty="0" smtClean="0"/>
          </a:p>
          <a:p>
            <a:r>
              <a:rPr lang="en-AU" sz="2400" dirty="0" smtClean="0"/>
              <a:t>Alpha </a:t>
            </a:r>
            <a:r>
              <a:rPr lang="en-AU" sz="2400" dirty="0"/>
              <a:t>particles are able to collide with atoms and knock out electrons by </a:t>
            </a:r>
            <a:r>
              <a:rPr lang="en-AU" sz="2400" b="1" dirty="0" smtClean="0"/>
              <a:t>collisions </a:t>
            </a:r>
            <a:r>
              <a:rPr lang="en-AU" sz="2400" dirty="0" smtClean="0"/>
              <a:t>as </a:t>
            </a:r>
            <a:r>
              <a:rPr lang="en-AU" sz="2400" dirty="0"/>
              <a:t>well as the </a:t>
            </a:r>
            <a:r>
              <a:rPr lang="en-AU" sz="2400" b="1" dirty="0" smtClean="0"/>
              <a:t>Coulomb force. </a:t>
            </a:r>
          </a:p>
          <a:p>
            <a:r>
              <a:rPr lang="en-AU" sz="2400" dirty="0" smtClean="0"/>
              <a:t>Due </a:t>
            </a:r>
            <a:r>
              <a:rPr lang="en-AU" sz="2400" dirty="0"/>
              <a:t>to the collisions, alpha particles lose </a:t>
            </a:r>
            <a:r>
              <a:rPr lang="en-AU" sz="2400" b="1" dirty="0" smtClean="0"/>
              <a:t>kinetic energy </a:t>
            </a:r>
            <a:r>
              <a:rPr lang="en-AU" sz="2400" dirty="0" smtClean="0"/>
              <a:t>quickly </a:t>
            </a:r>
            <a:r>
              <a:rPr lang="en-AU" sz="2400" dirty="0"/>
              <a:t>and do not penetrate far.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4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Beta </a:t>
            </a:r>
            <a:r>
              <a:rPr lang="en-AU" b="1" dirty="0" smtClean="0"/>
              <a:t>radiation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Beta particles are much </a:t>
            </a:r>
            <a:r>
              <a:rPr lang="en-AU" sz="2400" b="1" dirty="0" smtClean="0"/>
              <a:t>smaller </a:t>
            </a:r>
            <a:r>
              <a:rPr lang="en-AU" sz="2400" dirty="0" smtClean="0"/>
              <a:t>than </a:t>
            </a:r>
            <a:r>
              <a:rPr lang="en-AU" sz="2400" dirty="0"/>
              <a:t>alpha </a:t>
            </a:r>
            <a:r>
              <a:rPr lang="en-AU" sz="2400" dirty="0" smtClean="0"/>
              <a:t>particle and </a:t>
            </a:r>
            <a:r>
              <a:rPr lang="en-AU" sz="2400" dirty="0"/>
              <a:t>have </a:t>
            </a:r>
            <a:r>
              <a:rPr lang="en-AU" sz="2400" b="1" dirty="0" smtClean="0"/>
              <a:t>half </a:t>
            </a:r>
            <a:r>
              <a:rPr lang="en-AU" sz="2400" dirty="0" smtClean="0"/>
              <a:t>the </a:t>
            </a:r>
            <a:r>
              <a:rPr lang="en-AU" sz="2400" dirty="0"/>
              <a:t>charge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 Less </a:t>
            </a:r>
            <a:r>
              <a:rPr lang="en-AU" sz="2400" dirty="0"/>
              <a:t>likely to ionise atoms by collision or by the Coulomb interaction. </a:t>
            </a:r>
            <a:endParaRPr lang="en-AU" sz="2400" dirty="0" smtClean="0"/>
          </a:p>
          <a:p>
            <a:r>
              <a:rPr lang="en-AU" sz="2400" dirty="0" smtClean="0"/>
              <a:t>Beta </a:t>
            </a:r>
            <a:r>
              <a:rPr lang="en-AU" sz="2400" dirty="0"/>
              <a:t>particles can penetrate much further into matter than alpha particles.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9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Gamma radiation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Gamma rays </a:t>
            </a:r>
            <a:r>
              <a:rPr lang="en-AU" sz="2400" dirty="0" smtClean="0"/>
              <a:t>have </a:t>
            </a:r>
            <a:r>
              <a:rPr lang="en-AU" sz="2400" b="1" dirty="0" smtClean="0"/>
              <a:t>no mass </a:t>
            </a:r>
            <a:r>
              <a:rPr lang="en-AU" sz="2400" dirty="0" smtClean="0"/>
              <a:t>or </a:t>
            </a:r>
            <a:r>
              <a:rPr lang="en-AU" sz="2400" b="1" dirty="0" smtClean="0"/>
              <a:t>charge</a:t>
            </a:r>
            <a:endParaRPr lang="en-AU" sz="2400" b="1" dirty="0"/>
          </a:p>
          <a:p>
            <a:r>
              <a:rPr lang="en-AU" sz="2400" dirty="0" smtClean="0"/>
              <a:t>Hence </a:t>
            </a:r>
            <a:r>
              <a:rPr lang="en-AU" sz="2400" dirty="0"/>
              <a:t>their interaction with matter is less than alpha and beta radiation.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ionising power is </a:t>
            </a:r>
            <a:r>
              <a:rPr lang="en-AU" sz="2400" b="1" dirty="0" smtClean="0"/>
              <a:t>very low </a:t>
            </a:r>
            <a:r>
              <a:rPr lang="en-AU" sz="2400" dirty="0" smtClean="0"/>
              <a:t>and </a:t>
            </a:r>
            <a:r>
              <a:rPr lang="en-AU" sz="2400" dirty="0"/>
              <a:t>gamma photons can penetrate very deeply into matter before their energy is absorbed.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24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Penetration </a:t>
            </a:r>
            <a:r>
              <a:rPr lang="en-AU" b="1" dirty="0" smtClean="0"/>
              <a:t>power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153152" cy="405079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The </a:t>
            </a:r>
            <a:r>
              <a:rPr lang="en-AU" sz="2400" b="1" dirty="0" smtClean="0"/>
              <a:t>more </a:t>
            </a:r>
            <a:r>
              <a:rPr lang="en-AU" sz="2400" dirty="0" smtClean="0"/>
              <a:t>ionising </a:t>
            </a:r>
            <a:r>
              <a:rPr lang="en-AU" sz="2400" dirty="0"/>
              <a:t>the radiation, the </a:t>
            </a:r>
            <a:r>
              <a:rPr lang="en-AU" sz="2400" b="1" dirty="0" smtClean="0"/>
              <a:t>lesser </a:t>
            </a:r>
            <a:r>
              <a:rPr lang="en-AU" sz="2400" dirty="0" smtClean="0"/>
              <a:t>the </a:t>
            </a:r>
            <a:r>
              <a:rPr lang="en-AU" sz="2400" dirty="0"/>
              <a:t>penetration power because kinetic energy is lost in the interaction with matter. </a:t>
            </a:r>
            <a:endParaRPr lang="en-AU" sz="2400" dirty="0" smtClean="0"/>
          </a:p>
          <a:p>
            <a:r>
              <a:rPr lang="en-AU" sz="2400" b="1" dirty="0" smtClean="0"/>
              <a:t>Gamma </a:t>
            </a:r>
            <a:r>
              <a:rPr lang="en-AU" sz="2400" dirty="0" smtClean="0"/>
              <a:t>radiation </a:t>
            </a:r>
            <a:r>
              <a:rPr lang="en-AU" sz="2400" dirty="0"/>
              <a:t>is more penetrating than </a:t>
            </a:r>
            <a:r>
              <a:rPr lang="en-AU" sz="2400" b="1" dirty="0" smtClean="0"/>
              <a:t>beta </a:t>
            </a:r>
            <a:r>
              <a:rPr lang="en-AU" sz="2400" dirty="0" smtClean="0"/>
              <a:t>radiation </a:t>
            </a:r>
            <a:r>
              <a:rPr lang="en-AU" sz="2400" dirty="0"/>
              <a:t>and beta radiation is more penetrating than </a:t>
            </a:r>
            <a:r>
              <a:rPr lang="en-AU" sz="2400" b="1" dirty="0" smtClean="0"/>
              <a:t>alpha </a:t>
            </a:r>
            <a:r>
              <a:rPr lang="en-AU" sz="2400" dirty="0" smtClean="0"/>
              <a:t>radiation</a:t>
            </a:r>
            <a:r>
              <a:rPr lang="en-AU" sz="2400" dirty="0"/>
              <a:t>. </a:t>
            </a:r>
          </a:p>
        </p:txBody>
      </p:sp>
      <p:pic>
        <p:nvPicPr>
          <p:cNvPr id="4" name="Picture 3" descr="https://www.edplace.com/userfiles/image/6_Ionising%20Radiation%202%20-%20Anastasia-01.png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628900"/>
            <a:ext cx="4570413" cy="3006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Effects of electric and magnetic </a:t>
            </a:r>
            <a:r>
              <a:rPr lang="en-AU" b="1" dirty="0" smtClean="0"/>
              <a:t>fields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400" dirty="0" smtClean="0"/>
          </a:p>
          <a:p>
            <a:r>
              <a:rPr lang="en-AU" sz="2400" dirty="0" smtClean="0"/>
              <a:t>Alpha </a:t>
            </a:r>
            <a:r>
              <a:rPr lang="en-AU" sz="2400" dirty="0"/>
              <a:t>particles and beta particles, as moving </a:t>
            </a:r>
            <a:r>
              <a:rPr lang="en-AU" sz="2400" b="1" dirty="0" smtClean="0"/>
              <a:t>charges, </a:t>
            </a:r>
            <a:r>
              <a:rPr lang="en-AU" sz="2400" dirty="0" smtClean="0"/>
              <a:t>will </a:t>
            </a:r>
            <a:r>
              <a:rPr lang="en-AU" sz="2400" dirty="0"/>
              <a:t>experience a force in both an electric and magnetic field. </a:t>
            </a:r>
            <a:endParaRPr lang="en-AU" sz="2400" dirty="0" smtClean="0"/>
          </a:p>
          <a:p>
            <a:r>
              <a:rPr lang="en-AU" sz="2400" dirty="0" smtClean="0"/>
              <a:t>Gamma </a:t>
            </a:r>
            <a:r>
              <a:rPr lang="en-AU" sz="2400" dirty="0"/>
              <a:t>radiation will pass through an electric field and a magnetic field undeflected because it has no charge.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an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200" dirty="0"/>
              <a:t>The force is determined from </a:t>
            </a:r>
            <a:r>
              <a:rPr lang="en-AU" sz="2200" b="1" dirty="0" smtClean="0"/>
              <a:t>F=</a:t>
            </a:r>
            <a:r>
              <a:rPr lang="en-AU" sz="2200" b="1" dirty="0" err="1" smtClean="0"/>
              <a:t>Eq</a:t>
            </a:r>
            <a:endParaRPr lang="en-AU" sz="2200" b="1" dirty="0"/>
          </a:p>
          <a:p>
            <a:pPr lvl="0"/>
            <a:r>
              <a:rPr lang="en-AU" sz="2200" dirty="0"/>
              <a:t>Positive charges move in the </a:t>
            </a:r>
            <a:r>
              <a:rPr lang="en-AU" sz="2200" b="1" dirty="0" smtClean="0"/>
              <a:t>direction </a:t>
            </a:r>
            <a:r>
              <a:rPr lang="en-AU" sz="2200" dirty="0" smtClean="0"/>
              <a:t>of </a:t>
            </a:r>
            <a:r>
              <a:rPr lang="en-AU" sz="2200" dirty="0"/>
              <a:t>the electric field, negative charges move </a:t>
            </a:r>
            <a:r>
              <a:rPr lang="en-AU" sz="2200" b="1" dirty="0" smtClean="0"/>
              <a:t>opposite </a:t>
            </a:r>
            <a:r>
              <a:rPr lang="en-AU" sz="2200" dirty="0" smtClean="0"/>
              <a:t>to </a:t>
            </a:r>
            <a:r>
              <a:rPr lang="en-AU" sz="2200" dirty="0"/>
              <a:t>the electric field.</a:t>
            </a:r>
          </a:p>
          <a:p>
            <a:pPr lvl="0"/>
            <a:r>
              <a:rPr lang="en-AU" sz="2200" dirty="0"/>
              <a:t>If the initial velocity of the radiation is parallel to the electric field, then the motion is analogous to </a:t>
            </a:r>
            <a:r>
              <a:rPr lang="en-AU" sz="2200" b="1" dirty="0" smtClean="0"/>
              <a:t>freefall</a:t>
            </a:r>
            <a:endParaRPr lang="en-AU" sz="2200" b="1" dirty="0"/>
          </a:p>
          <a:p>
            <a:pPr lvl="0"/>
            <a:r>
              <a:rPr lang="en-AU" sz="2200" dirty="0"/>
              <a:t>If the initial velocity is perpendicular to the electric field, then the motion is analogous to </a:t>
            </a:r>
            <a:r>
              <a:rPr lang="en-AU" sz="2200" b="1" dirty="0" smtClean="0"/>
              <a:t>projectile motion </a:t>
            </a:r>
            <a:r>
              <a:rPr lang="en-AU" sz="2200" dirty="0" smtClean="0"/>
              <a:t>with </a:t>
            </a:r>
            <a:r>
              <a:rPr lang="en-AU" sz="2200" dirty="0"/>
              <a:t>the alpha or beta particle tracing out a </a:t>
            </a:r>
            <a:r>
              <a:rPr lang="en-AU" sz="2200" b="1" dirty="0" smtClean="0"/>
              <a:t>parabolic </a:t>
            </a:r>
            <a:r>
              <a:rPr lang="en-AU" sz="2200" dirty="0" smtClean="0"/>
              <a:t>path</a:t>
            </a:r>
            <a:r>
              <a:rPr lang="en-AU" sz="2200" dirty="0"/>
              <a:t>.</a:t>
            </a:r>
          </a:p>
          <a:p>
            <a:pPr lvl="0"/>
            <a:r>
              <a:rPr lang="en-AU" sz="2200" dirty="0"/>
              <a:t>An alpha particle will experience a smaller acceleration than a beta particle, due to its </a:t>
            </a:r>
            <a:r>
              <a:rPr lang="en-AU" sz="2200" b="1" dirty="0" smtClean="0"/>
              <a:t>greater </a:t>
            </a:r>
            <a:r>
              <a:rPr lang="en-AU" sz="2200" dirty="0" smtClean="0"/>
              <a:t>mass</a:t>
            </a:r>
            <a:r>
              <a:rPr lang="en-AU" sz="2200" dirty="0"/>
              <a:t>. Hence the deflection in the electric field will also be less.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6507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a magnetic </a:t>
            </a:r>
            <a:r>
              <a:rPr lang="en-AU" dirty="0" smtClean="0"/>
              <a:t>field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AU" sz="2400" dirty="0" smtClean="0"/>
                  <a:t>The </a:t>
                </a:r>
                <a:r>
                  <a:rPr lang="en-AU" sz="2400" dirty="0"/>
                  <a:t>force is determined by </a:t>
                </a:r>
                <a:r>
                  <a:rPr lang="en-AU" sz="2400" b="1" dirty="0" smtClean="0"/>
                  <a:t>F=</a:t>
                </a:r>
                <a:r>
                  <a:rPr lang="en-AU" sz="2400" b="1" dirty="0" err="1" smtClean="0"/>
                  <a:t>qvB</a:t>
                </a:r>
                <a:endParaRPr lang="en-AU" sz="2400" b="1" dirty="0"/>
              </a:p>
              <a:p>
                <a:pPr lvl="0"/>
                <a:r>
                  <a:rPr lang="en-AU" sz="2400" dirty="0"/>
                  <a:t>The direction of the force is determined using the right hand rule.</a:t>
                </a:r>
              </a:p>
              <a:p>
                <a:pPr lvl="0"/>
                <a:r>
                  <a:rPr lang="en-AU" sz="2400" dirty="0"/>
                  <a:t>The force is always perpendicular to the motion of the charged particle, resulting in </a:t>
                </a:r>
                <a:r>
                  <a:rPr lang="en-AU" sz="2400" b="1" dirty="0" smtClean="0"/>
                  <a:t>centripetal acceleration</a:t>
                </a:r>
                <a:r>
                  <a:rPr lang="en-AU" sz="2400" dirty="0" smtClean="0"/>
                  <a:t>.</a:t>
                </a:r>
                <a:endParaRPr lang="en-AU" sz="2400" dirty="0"/>
              </a:p>
              <a:p>
                <a:pPr lvl="0"/>
                <a:r>
                  <a:rPr lang="en-AU" sz="2400" dirty="0"/>
                  <a:t>Given the same initial speed, since the radius of the circular path is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𝑚𝑣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𝐵𝑞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2400" dirty="0"/>
                  <a:t> the alpha particle move in a circular path with a much </a:t>
                </a:r>
                <a:r>
                  <a:rPr lang="en-AU" sz="2400" b="1" dirty="0" smtClean="0"/>
                  <a:t>larger </a:t>
                </a:r>
                <a:r>
                  <a:rPr lang="en-AU" sz="2400" dirty="0" smtClean="0"/>
                  <a:t>radius </a:t>
                </a:r>
                <a:r>
                  <a:rPr lang="en-AU" sz="2400" dirty="0"/>
                  <a:t>than a beta particle.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L7o2kPqw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9300" y="1008195"/>
            <a:ext cx="10007600" cy="562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68300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j-lt"/>
              </a:rPr>
              <a:t>The most radioactive places on earth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4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Stable and unstable nuclei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822019" cy="405079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Not all nuclei are stable!</a:t>
            </a:r>
          </a:p>
          <a:p>
            <a:pPr marL="0" indent="0">
              <a:buNone/>
            </a:pPr>
            <a:r>
              <a:rPr lang="en-AU" dirty="0" smtClean="0"/>
              <a:t>Consider the interaction between electrostatic force and strong nuclear force.</a:t>
            </a:r>
            <a:endParaRPr lang="en-AU" dirty="0"/>
          </a:p>
        </p:txBody>
      </p:sp>
      <p:pic>
        <p:nvPicPr>
          <p:cNvPr id="4" name="Picture 3" descr="http://algebralab.com/img/5cb2c6e6-0c3d-4a4a-919a-30f7c103c41d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"/>
          <a:stretch/>
        </p:blipFill>
        <p:spPr bwMode="auto">
          <a:xfrm>
            <a:off x="7619311" y="1913636"/>
            <a:ext cx="3695171" cy="4050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04791"/>
              </p:ext>
            </p:extLst>
          </p:nvPr>
        </p:nvGraphicFramePr>
        <p:xfrm>
          <a:off x="1069848" y="3939032"/>
          <a:ext cx="6194488" cy="1570567"/>
        </p:xfrm>
        <a:graphic>
          <a:graphicData uri="http://schemas.openxmlformats.org/drawingml/2006/table">
            <a:tbl>
              <a:tblPr firstRow="1" bandRow="1"/>
              <a:tblGrid>
                <a:gridCol w="1895902"/>
                <a:gridCol w="4298586"/>
              </a:tblGrid>
              <a:tr h="388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Nuclear Force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Electrostatic</a:t>
                      </a:r>
                      <a:r>
                        <a:rPr lang="en-AU" baseline="0" dirty="0" smtClean="0"/>
                        <a:t> Force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93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Between</a:t>
                      </a:r>
                      <a:r>
                        <a:rPr lang="en-AU" baseline="0" dirty="0" smtClean="0"/>
                        <a:t> nucleons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Between charged particles (e.g.</a:t>
                      </a:r>
                      <a:r>
                        <a:rPr lang="en-AU" baseline="0" dirty="0" smtClean="0"/>
                        <a:t> protons</a:t>
                      </a:r>
                      <a:r>
                        <a:rPr lang="en-AU" dirty="0" smtClean="0"/>
                        <a:t>)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93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Attractive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Repulsive for</a:t>
                      </a:r>
                      <a:r>
                        <a:rPr lang="en-AU" baseline="0" dirty="0" smtClean="0"/>
                        <a:t> like charges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93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Short range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AU" dirty="0" smtClean="0"/>
                        <a:t>Long range, follows</a:t>
                      </a:r>
                      <a:r>
                        <a:rPr lang="en-AU" baseline="0" dirty="0" smtClean="0"/>
                        <a:t> inverse square law</a:t>
                      </a:r>
                      <a:endParaRPr lang="en-A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The effect of ionising radiation on living </a:t>
            </a:r>
            <a:r>
              <a:rPr lang="en-AU" b="1" dirty="0" smtClean="0"/>
              <a:t>matter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Other examples of ionising radiation </a:t>
            </a:r>
            <a:r>
              <a:rPr lang="en-AU" sz="2400" dirty="0" smtClean="0"/>
              <a:t>are</a:t>
            </a:r>
            <a:r>
              <a:rPr lang="en-AU" sz="2400" dirty="0"/>
              <a:t>: </a:t>
            </a:r>
            <a:r>
              <a:rPr lang="en-AU" sz="2400" dirty="0" smtClean="0"/>
              <a:t>UV, x-rays, protons, neutrons.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Ionising radiation can break chemical bonds in living matter. Possible effects are:</a:t>
            </a:r>
          </a:p>
          <a:p>
            <a:pPr lvl="0"/>
            <a:r>
              <a:rPr lang="en-AU" sz="2400" dirty="0"/>
              <a:t>Breaking down </a:t>
            </a:r>
            <a:r>
              <a:rPr lang="en-AU" sz="2400" b="1" dirty="0" smtClean="0"/>
              <a:t>molecules </a:t>
            </a:r>
            <a:r>
              <a:rPr lang="en-AU" sz="2400" dirty="0" smtClean="0"/>
              <a:t>vital </a:t>
            </a:r>
            <a:r>
              <a:rPr lang="en-AU" sz="2400" dirty="0"/>
              <a:t>to cell function</a:t>
            </a:r>
          </a:p>
          <a:p>
            <a:pPr lvl="0"/>
            <a:r>
              <a:rPr lang="en-AU" sz="2400" dirty="0"/>
              <a:t>Forming </a:t>
            </a:r>
            <a:r>
              <a:rPr lang="en-AU" sz="2400" b="1" dirty="0" smtClean="0"/>
              <a:t>acidic substances </a:t>
            </a:r>
            <a:r>
              <a:rPr lang="en-AU" sz="2400" dirty="0" smtClean="0"/>
              <a:t>which </a:t>
            </a:r>
            <a:r>
              <a:rPr lang="en-AU" sz="2400" dirty="0"/>
              <a:t>chemically attack cells</a:t>
            </a:r>
          </a:p>
          <a:p>
            <a:pPr lvl="0"/>
            <a:r>
              <a:rPr lang="en-AU" sz="2400" dirty="0"/>
              <a:t>Altering </a:t>
            </a:r>
            <a:r>
              <a:rPr lang="en-AU" sz="2400" b="1" dirty="0" smtClean="0"/>
              <a:t>genetic material </a:t>
            </a:r>
            <a:r>
              <a:rPr lang="en-AU" sz="2400" dirty="0" smtClean="0"/>
              <a:t>in </a:t>
            </a:r>
            <a:r>
              <a:rPr lang="en-AU" sz="2400" dirty="0"/>
              <a:t>such a way that cells die</a:t>
            </a:r>
          </a:p>
          <a:p>
            <a:pPr lvl="0"/>
            <a:r>
              <a:rPr lang="en-AU" sz="2400" b="1" dirty="0" smtClean="0"/>
              <a:t>Mutations in DNA </a:t>
            </a:r>
            <a:r>
              <a:rPr lang="en-AU" sz="2400" dirty="0" smtClean="0"/>
              <a:t>which </a:t>
            </a:r>
            <a:r>
              <a:rPr lang="en-AU" sz="2400" dirty="0"/>
              <a:t>can cause cancer or genetic defects to be passed on to offspring</a:t>
            </a:r>
          </a:p>
          <a:p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831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Sources of ionising </a:t>
            </a:r>
            <a:r>
              <a:rPr lang="en-AU" dirty="0" smtClean="0"/>
              <a:t>radiation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400" b="1" dirty="0" smtClean="0"/>
              <a:t>Cosmic radiation, </a:t>
            </a:r>
            <a:r>
              <a:rPr lang="en-AU" sz="2400" dirty="0" smtClean="0"/>
              <a:t>either </a:t>
            </a:r>
            <a:r>
              <a:rPr lang="en-AU" sz="2400" dirty="0"/>
              <a:t>from the sun or outside the solar system. The radiation can be in the form of UV, high energy protons and other high energy particles.</a:t>
            </a:r>
          </a:p>
          <a:p>
            <a:pPr lvl="0"/>
            <a:r>
              <a:rPr lang="en-AU" sz="2400" b="1" dirty="0" smtClean="0"/>
              <a:t>Background </a:t>
            </a:r>
            <a:r>
              <a:rPr lang="en-AU" sz="2400" dirty="0" smtClean="0"/>
              <a:t>radiation </a:t>
            </a:r>
            <a:r>
              <a:rPr lang="en-AU" sz="2400" dirty="0"/>
              <a:t>due to the natural decay of radioactive isotopes in rocks and structures of earth.</a:t>
            </a:r>
          </a:p>
          <a:p>
            <a:pPr lvl="0"/>
            <a:r>
              <a:rPr lang="en-AU" sz="2400" dirty="0"/>
              <a:t>Common examples are bananas containing potassium-40 and radon gas radioisotopes found in cellars and the foundations of a house.</a:t>
            </a:r>
          </a:p>
          <a:p>
            <a:pPr lvl="0"/>
            <a:r>
              <a:rPr lang="en-AU" sz="2400" b="1" dirty="0" smtClean="0"/>
              <a:t>Medical radioisotopes </a:t>
            </a:r>
            <a:r>
              <a:rPr lang="en-AU" sz="2400" dirty="0" smtClean="0"/>
              <a:t>for </a:t>
            </a:r>
            <a:r>
              <a:rPr lang="en-AU" sz="2400" dirty="0"/>
              <a:t>example from x-rays or injection of medical radio isotopes.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360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Minimising radiation dosages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AU" sz="2200" dirty="0"/>
              <a:t>Increasing </a:t>
            </a:r>
            <a:r>
              <a:rPr lang="en-AU" sz="2200" b="1" dirty="0" smtClean="0"/>
              <a:t>distance from the source</a:t>
            </a:r>
            <a:endParaRPr lang="en-AU" sz="2200" dirty="0"/>
          </a:p>
          <a:p>
            <a:pPr lvl="1"/>
            <a:r>
              <a:rPr lang="en-AU" sz="2200" dirty="0"/>
              <a:t>Using tongs to handle radioisotopes</a:t>
            </a:r>
          </a:p>
          <a:p>
            <a:pPr lvl="1"/>
            <a:r>
              <a:rPr lang="en-AU" sz="2200" dirty="0"/>
              <a:t>Chernobyl exclusion zones</a:t>
            </a:r>
          </a:p>
          <a:p>
            <a:pPr lvl="0"/>
            <a:r>
              <a:rPr lang="en-AU" sz="2200" dirty="0"/>
              <a:t>Limiting </a:t>
            </a:r>
            <a:r>
              <a:rPr lang="en-AU" sz="2200" b="1" dirty="0" smtClean="0"/>
              <a:t>time of exposure</a:t>
            </a:r>
            <a:endParaRPr lang="en-AU" sz="2200" b="1" dirty="0"/>
          </a:p>
          <a:p>
            <a:pPr lvl="1"/>
            <a:r>
              <a:rPr lang="en-AU" sz="2200" dirty="0"/>
              <a:t>Electronic Personal Dosimeter to monitor radiation for people working near sources of ionising radiation </a:t>
            </a:r>
          </a:p>
          <a:p>
            <a:pPr lvl="1"/>
            <a:r>
              <a:rPr lang="en-AU" sz="2200" dirty="0"/>
              <a:t>Short bursts of high radiation are especially damaging</a:t>
            </a:r>
          </a:p>
          <a:p>
            <a:pPr lvl="0"/>
            <a:r>
              <a:rPr lang="en-AU" sz="2200" dirty="0"/>
              <a:t>Using </a:t>
            </a:r>
            <a:r>
              <a:rPr lang="en-AU" sz="2200" b="1" dirty="0" smtClean="0"/>
              <a:t>adequate shielding</a:t>
            </a:r>
            <a:endParaRPr lang="en-AU" sz="2200" b="1" dirty="0"/>
          </a:p>
          <a:p>
            <a:pPr lvl="1"/>
            <a:r>
              <a:rPr lang="en-AU" sz="2200" dirty="0"/>
              <a:t>Gloves stop alpha and beta radiation</a:t>
            </a:r>
          </a:p>
          <a:p>
            <a:pPr lvl="1"/>
            <a:r>
              <a:rPr lang="en-AU" sz="2200" dirty="0"/>
              <a:t>Concrete around nuclear power stations</a:t>
            </a:r>
          </a:p>
          <a:p>
            <a:pPr lvl="1"/>
            <a:r>
              <a:rPr lang="en-AU" sz="2200" dirty="0"/>
              <a:t>Lead aprons when taking x-rays </a:t>
            </a: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42221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Half-life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/>
                        <m:t>The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number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of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radioactive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nuclei</m:t>
                      </m:r>
                      <m:r>
                        <m:rPr>
                          <m:nor/>
                        </m:rPr>
                        <a:rPr lang="en-AU" sz="2400"/>
                        <m:t>, </m:t>
                      </m:r>
                      <m:r>
                        <m:rPr>
                          <m:nor/>
                        </m:rPr>
                        <a:rPr lang="en-AU" sz="2400"/>
                        <m:t>N</m:t>
                      </m:r>
                      <m:r>
                        <m:rPr>
                          <m:nor/>
                        </m:rPr>
                        <a:rPr lang="en-AU" sz="2400"/>
                        <m:t>, </m:t>
                      </m:r>
                      <m:r>
                        <m:rPr>
                          <m:nor/>
                        </m:rPr>
                        <a:rPr lang="en-AU" sz="2400"/>
                        <m:t>at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time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t</m:t>
                      </m:r>
                      <m:r>
                        <m:rPr>
                          <m:nor/>
                        </m:rPr>
                        <a:rPr lang="en-AU" sz="2400"/>
                        <m:t>, </m:t>
                      </m:r>
                      <m:r>
                        <m:rPr>
                          <m:nor/>
                        </m:rPr>
                        <a:rPr lang="en-AU" sz="2400"/>
                        <m:t>in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a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sample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decays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exponentially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with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time</m:t>
                      </m:r>
                      <m:r>
                        <m:rPr>
                          <m:nor/>
                        </m:rPr>
                        <a:rPr lang="en-AU" sz="2400"/>
                        <m:t>: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  <m:r>
                        <a:rPr lang="en-AU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/>
                        <m:t>Where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is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the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initial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number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of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nuclei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present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at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t</m:t>
                      </m:r>
                      <m:r>
                        <m:rPr>
                          <m:nor/>
                        </m:rPr>
                        <a:rPr lang="en-AU" sz="2400"/>
                        <m:t>=0 </m:t>
                      </m:r>
                      <m:r>
                        <m:rPr>
                          <m:nor/>
                        </m:rPr>
                        <a:rPr lang="en-AU" sz="2400"/>
                        <m:t>and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k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is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the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decay</m:t>
                      </m:r>
                      <m:r>
                        <m:rPr>
                          <m:nor/>
                        </m:rPr>
                        <a:rPr lang="en-AU" sz="2400"/>
                        <m:t> </m:t>
                      </m:r>
                      <m:r>
                        <m:rPr>
                          <m:nor/>
                        </m:rPr>
                        <a:rPr lang="en-AU" sz="2400"/>
                        <m:t>constant</m:t>
                      </m:r>
                      <m:r>
                        <m:rPr>
                          <m:nor/>
                        </m:rPr>
                        <a:rPr lang="en-AU" sz="2400"/>
                        <m:t>.</m:t>
                      </m:r>
                    </m:oMath>
                  </m:oMathPara>
                </a14:m>
                <a:endParaRPr lang="en-AU" sz="2400" dirty="0"/>
              </a:p>
              <a:p>
                <a:r>
                  <a:rPr lang="en-AU" sz="2400" dirty="0"/>
                  <a:t>The half-life, denoted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AU" sz="2400" dirty="0"/>
                  <a:t>, is defined as the time it takes for </a:t>
                </a:r>
                <a:r>
                  <a:rPr lang="en-AU" sz="2400" b="1" dirty="0" smtClean="0"/>
                  <a:t>half the remaining atoms in a sample to decay.</a:t>
                </a:r>
                <a:endParaRPr lang="en-AU" sz="2400" b="1" dirty="0"/>
              </a:p>
              <a:p>
                <a:r>
                  <a:rPr lang="en-AU" sz="2400" dirty="0"/>
                  <a:t>Radioactivity is a random process with a </a:t>
                </a:r>
                <a:r>
                  <a:rPr lang="en-AU" sz="2400" b="1" dirty="0" smtClean="0"/>
                  <a:t>constant </a:t>
                </a:r>
                <a:r>
                  <a:rPr lang="en-AU" sz="2400" dirty="0" smtClean="0"/>
                  <a:t>probability </a:t>
                </a:r>
                <a:r>
                  <a:rPr lang="en-AU" sz="2400" dirty="0"/>
                  <a:t>of decay, hence the half-life of an element will be constant. </a:t>
                </a:r>
                <a:endParaRPr lang="en-AU" sz="2400" dirty="0" smtClean="0"/>
              </a:p>
              <a:p>
                <a:r>
                  <a:rPr lang="en-AU" sz="2400" dirty="0"/>
                  <a:t>T</a:t>
                </a:r>
                <a:r>
                  <a:rPr lang="en-AU" sz="2400" dirty="0" smtClean="0"/>
                  <a:t>he </a:t>
                </a:r>
                <a:r>
                  <a:rPr lang="en-AU" sz="2400" dirty="0"/>
                  <a:t>rate of radioactive decay is not affected by the physical or chemical state of the material because the decay is a </a:t>
                </a:r>
                <a:r>
                  <a:rPr lang="en-AU" sz="2400" b="1" dirty="0" smtClean="0"/>
                  <a:t>nuclear </a:t>
                </a:r>
                <a:r>
                  <a:rPr lang="en-AU" sz="2400" dirty="0" smtClean="0"/>
                  <a:t>process</a:t>
                </a:r>
                <a:r>
                  <a:rPr lang="en-AU" sz="2400" dirty="0"/>
                  <a:t>.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b="-150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Half-life derivation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 smtClean="0"/>
                  <a:t>We can solve for N as a function of time by solving the differential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You might like to try this yourself!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5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0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plung.com/nuclear/images/radioactivity/half-life2.png"/>
          <p:cNvPicPr/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977900"/>
            <a:ext cx="7150100" cy="48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7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Often </a:t>
            </a:r>
            <a:r>
              <a:rPr lang="en-AU" sz="2400" dirty="0"/>
              <a:t>more convenient to consider the </a:t>
            </a:r>
            <a:r>
              <a:rPr lang="en-AU" sz="2400" b="1" dirty="0" smtClean="0"/>
              <a:t>activity </a:t>
            </a:r>
            <a:r>
              <a:rPr lang="en-AU" sz="2400" dirty="0" smtClean="0"/>
              <a:t>of </a:t>
            </a:r>
            <a:r>
              <a:rPr lang="en-AU" sz="2400" dirty="0"/>
              <a:t>a radioactive substance instead of the number or radioactive nuclei.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activity of the decay is defined as the </a:t>
            </a:r>
            <a:r>
              <a:rPr lang="en-AU" sz="2400" b="1" dirty="0" smtClean="0"/>
              <a:t>number of nuclear decays </a:t>
            </a:r>
            <a:r>
              <a:rPr lang="en-AU" sz="2400" dirty="0" smtClean="0"/>
              <a:t>per </a:t>
            </a:r>
            <a:r>
              <a:rPr lang="en-AU" sz="2400" dirty="0"/>
              <a:t>second, which is the rate of decay.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unit of activity is the </a:t>
            </a:r>
            <a:r>
              <a:rPr lang="en-AU" sz="2400" b="1" dirty="0" smtClean="0"/>
              <a:t>Becquerel</a:t>
            </a:r>
            <a:r>
              <a:rPr lang="en-AU" sz="2400" dirty="0" smtClean="0"/>
              <a:t> (</a:t>
            </a:r>
            <a:r>
              <a:rPr lang="en-AU" sz="2400" dirty="0" err="1" smtClean="0"/>
              <a:t>Bq</a:t>
            </a:r>
            <a:r>
              <a:rPr lang="en-AU" sz="2400" dirty="0"/>
              <a:t>). </a:t>
            </a:r>
            <a:endParaRPr lang="en-AU" sz="2400" dirty="0" smtClean="0"/>
          </a:p>
          <a:p>
            <a:r>
              <a:rPr lang="en-AU" sz="2400" dirty="0" smtClean="0"/>
              <a:t>One </a:t>
            </a:r>
            <a:r>
              <a:rPr lang="en-AU" sz="2400" dirty="0"/>
              <a:t>B</a:t>
            </a:r>
            <a:r>
              <a:rPr lang="en-AU" sz="2400" dirty="0" smtClean="0"/>
              <a:t>ecquerel </a:t>
            </a:r>
            <a:r>
              <a:rPr lang="en-AU" sz="2400" dirty="0"/>
              <a:t>is equal to one decay per second. </a:t>
            </a:r>
            <a:endParaRPr lang="en-AU" sz="2400" dirty="0" smtClean="0"/>
          </a:p>
          <a:p>
            <a:r>
              <a:rPr lang="en-AU" sz="2400" dirty="0" smtClean="0"/>
              <a:t>The activity </a:t>
            </a:r>
            <a:r>
              <a:rPr lang="en-AU" sz="2400" dirty="0"/>
              <a:t>also decreases exponentially with time and has the same decay constant and hence, </a:t>
            </a:r>
            <a:r>
              <a:rPr lang="en-AU" sz="2400" dirty="0" smtClean="0"/>
              <a:t>half-life as N.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341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0096"/>
            <a:ext cx="10058400" cy="1609344"/>
          </a:xfrm>
        </p:spPr>
        <p:txBody>
          <a:bodyPr>
            <a:normAutofit/>
          </a:bodyPr>
          <a:lstStyle/>
          <a:p>
            <a:r>
              <a:rPr lang="en-AU" b="1" dirty="0"/>
              <a:t>PET SCANNER - IFAE Voxel Imaging PET Pathfinder </a:t>
            </a:r>
            <a:endParaRPr lang="en-AU" dirty="0"/>
          </a:p>
        </p:txBody>
      </p:sp>
      <p:pic>
        <p:nvPicPr>
          <p:cNvPr id="4" name="5Zu3ZdEvz8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390" y="2093976"/>
            <a:ext cx="8301790" cy="46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Positron emission Tomography (PET)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PET uses radioisotope tracers to detect </a:t>
            </a:r>
            <a:r>
              <a:rPr lang="en-AU" sz="2400" b="1" dirty="0" smtClean="0"/>
              <a:t>abnormal </a:t>
            </a:r>
            <a:r>
              <a:rPr lang="en-AU" sz="2400" dirty="0" smtClean="0"/>
              <a:t>functions </a:t>
            </a:r>
            <a:r>
              <a:rPr lang="en-AU" sz="2400" dirty="0"/>
              <a:t>in bodily organs. </a:t>
            </a:r>
            <a:endParaRPr lang="en-AU" sz="2400" dirty="0" smtClean="0"/>
          </a:p>
          <a:p>
            <a:r>
              <a:rPr lang="en-AU" sz="2400" dirty="0"/>
              <a:t>Where the molecule ends up in the body can be very informative. </a:t>
            </a:r>
            <a:endParaRPr lang="en-AU" sz="2400" dirty="0" smtClean="0"/>
          </a:p>
          <a:p>
            <a:r>
              <a:rPr lang="en-AU" sz="2400" dirty="0" smtClean="0"/>
              <a:t>For </a:t>
            </a:r>
            <a:r>
              <a:rPr lang="en-AU" sz="2400" dirty="0"/>
              <a:t>example, labelling glucose with fluorine-18 to make FDG (</a:t>
            </a:r>
            <a:r>
              <a:rPr lang="en-AU" sz="2400" dirty="0" err="1"/>
              <a:t>fluorodeoxyglucose</a:t>
            </a:r>
            <a:r>
              <a:rPr lang="en-AU" sz="2400" dirty="0"/>
              <a:t>) will indicate areas of </a:t>
            </a:r>
            <a:r>
              <a:rPr lang="en-AU" sz="2400" b="1" dirty="0" smtClean="0"/>
              <a:t>high metabolic activity </a:t>
            </a:r>
            <a:r>
              <a:rPr lang="en-AU" sz="2400" dirty="0" smtClean="0"/>
              <a:t>such as in </a:t>
            </a:r>
            <a:r>
              <a:rPr lang="en-AU" sz="2400" dirty="0"/>
              <a:t>cancerous cells. </a:t>
            </a:r>
            <a:endParaRPr lang="en-AU" sz="2400" dirty="0" smtClean="0"/>
          </a:p>
          <a:p>
            <a:r>
              <a:rPr lang="en-AU" sz="2400" dirty="0" smtClean="0"/>
              <a:t>Oxygen-15 </a:t>
            </a:r>
            <a:r>
              <a:rPr lang="en-AU" sz="2400" dirty="0"/>
              <a:t>is another radioactive isotope which can be incorporated into water and used to </a:t>
            </a:r>
            <a:r>
              <a:rPr lang="en-AU" sz="2400" b="1" dirty="0" smtClean="0"/>
              <a:t>monitor the flow of blood in tissues.</a:t>
            </a:r>
            <a:endParaRPr lang="en-AU" sz="2400" b="1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360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Both fluorine-18 and oxygen-15 decay by beta plus decay, which is the basis of PET analysis: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60" y="2794001"/>
            <a:ext cx="4430840" cy="3607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8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Features of stable nuclei</a:t>
            </a:r>
            <a:br>
              <a:rPr lang="en-AU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228876" cy="4050792"/>
          </a:xfrm>
        </p:spPr>
        <p:txBody>
          <a:bodyPr/>
          <a:lstStyle/>
          <a:p>
            <a:pPr lvl="0"/>
            <a:r>
              <a:rPr lang="en-AU" sz="2400" dirty="0"/>
              <a:t>No stable nuclei exist past Z=83.</a:t>
            </a:r>
          </a:p>
          <a:p>
            <a:pPr lvl="0"/>
            <a:r>
              <a:rPr lang="en-AU" sz="2400" dirty="0"/>
              <a:t>Stable lower mass nuclei have approximately equal numbers of protons and neutrons</a:t>
            </a:r>
          </a:p>
          <a:p>
            <a:pPr lvl="0"/>
            <a:r>
              <a:rPr lang="en-AU" sz="2400" dirty="0"/>
              <a:t>Stable larger mass nuclei have more neutrons than protons</a:t>
            </a:r>
          </a:p>
          <a:p>
            <a:pPr lvl="0"/>
            <a:r>
              <a:rPr lang="en-AU" sz="2400" dirty="0"/>
              <a:t>No stable nuclei with more protons than neutrons</a:t>
            </a:r>
          </a:p>
          <a:p>
            <a:endParaRPr lang="en-AU" dirty="0"/>
          </a:p>
        </p:txBody>
      </p:sp>
      <p:pic>
        <p:nvPicPr>
          <p:cNvPr id="4" name="Picture 3" descr="http://algebralab.com/img/5cb2c6e6-0c3d-4a4a-919a-30f7c103c41d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"/>
          <a:stretch/>
        </p:blipFill>
        <p:spPr bwMode="auto">
          <a:xfrm>
            <a:off x="7619311" y="1913636"/>
            <a:ext cx="3695171" cy="4050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60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699252" cy="4050792"/>
          </a:xfrm>
        </p:spPr>
        <p:txBody>
          <a:bodyPr>
            <a:noAutofit/>
          </a:bodyPr>
          <a:lstStyle/>
          <a:p>
            <a:r>
              <a:rPr lang="en-AU" sz="2200" dirty="0"/>
              <a:t>The PET analysis uses a scanner to detect the emitted gamma rays. </a:t>
            </a:r>
            <a:endParaRPr lang="en-AU" sz="2200" dirty="0" smtClean="0"/>
          </a:p>
          <a:p>
            <a:r>
              <a:rPr lang="en-AU" sz="2200" dirty="0" smtClean="0"/>
              <a:t>A </a:t>
            </a:r>
            <a:r>
              <a:rPr lang="en-AU" sz="2200" dirty="0"/>
              <a:t>computer analyses the results to match photons emitted at roughly the </a:t>
            </a:r>
            <a:r>
              <a:rPr lang="en-AU" sz="2200" b="1" dirty="0" smtClean="0"/>
              <a:t>same </a:t>
            </a:r>
            <a:r>
              <a:rPr lang="en-AU" sz="2200" dirty="0" smtClean="0"/>
              <a:t>time </a:t>
            </a:r>
            <a:r>
              <a:rPr lang="en-AU" sz="2200" dirty="0"/>
              <a:t>but </a:t>
            </a:r>
            <a:r>
              <a:rPr lang="en-AU" sz="2200" b="1" dirty="0" smtClean="0"/>
              <a:t>opposite </a:t>
            </a:r>
            <a:r>
              <a:rPr lang="en-AU" sz="2200" dirty="0" smtClean="0"/>
              <a:t>directions</a:t>
            </a:r>
            <a:r>
              <a:rPr lang="en-AU" sz="2200" dirty="0"/>
              <a:t>. </a:t>
            </a:r>
            <a:endParaRPr lang="en-AU" sz="2200" dirty="0" smtClean="0"/>
          </a:p>
          <a:p>
            <a:r>
              <a:rPr lang="en-AU" sz="2200" dirty="0" smtClean="0"/>
              <a:t>The </a:t>
            </a:r>
            <a:r>
              <a:rPr lang="en-AU" sz="2200" dirty="0"/>
              <a:t>annihilation event will be located somewhere on the line connecting the two photon detection points. </a:t>
            </a:r>
            <a:endParaRPr lang="en-AU" sz="2200" dirty="0" smtClean="0"/>
          </a:p>
          <a:p>
            <a:r>
              <a:rPr lang="en-AU" sz="2200" dirty="0"/>
              <a:t>Newer systems use the slight difference in the time of flight of the photons to identify the most likely location of the annihilation event.</a:t>
            </a:r>
          </a:p>
          <a:p>
            <a:endParaRPr lang="en-AU" sz="2200" dirty="0" smtClean="0"/>
          </a:p>
          <a:p>
            <a:endParaRPr lang="en-AU" sz="2200" dirty="0"/>
          </a:p>
          <a:p>
            <a:endParaRPr lang="en-AU" sz="2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22" y="1520889"/>
            <a:ext cx="3617278" cy="4651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2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PET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87" y="2120900"/>
            <a:ext cx="705297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Positron emitting isotopes used in medical imaging tend to be short-lived, in order keep patient radiation </a:t>
            </a:r>
            <a:r>
              <a:rPr lang="en-AU" dirty="0" smtClean="0"/>
              <a:t>doses </a:t>
            </a:r>
            <a:r>
              <a:rPr lang="en-AU" b="1" dirty="0" smtClean="0"/>
              <a:t>low </a:t>
            </a:r>
            <a:r>
              <a:rPr lang="en-AU" dirty="0" smtClean="0"/>
              <a:t>and </a:t>
            </a:r>
            <a:r>
              <a:rPr lang="en-AU" dirty="0"/>
              <a:t>so that there are </a:t>
            </a:r>
            <a:r>
              <a:rPr lang="en-AU" b="1" dirty="0" smtClean="0"/>
              <a:t>more photons </a:t>
            </a:r>
            <a:r>
              <a:rPr lang="en-AU" dirty="0" smtClean="0"/>
              <a:t>to </a:t>
            </a:r>
            <a:r>
              <a:rPr lang="en-AU" dirty="0"/>
              <a:t>image. </a:t>
            </a:r>
            <a:endParaRPr lang="en-AU" dirty="0" smtClean="0"/>
          </a:p>
          <a:p>
            <a:r>
              <a:rPr lang="en-AU" dirty="0" smtClean="0"/>
              <a:t>For </a:t>
            </a:r>
            <a:r>
              <a:rPr lang="en-AU" dirty="0"/>
              <a:t>example, fluorine-18 has a half-life of 110 minutes, while oxygen-15 has a half-life of 2 minutes</a:t>
            </a:r>
            <a:r>
              <a:rPr lang="en-AU" dirty="0" smtClean="0"/>
              <a:t>.</a:t>
            </a:r>
          </a:p>
          <a:p>
            <a:r>
              <a:rPr lang="en-AU" dirty="0" smtClean="0"/>
              <a:t> </a:t>
            </a:r>
            <a:r>
              <a:rPr lang="en-AU" dirty="0"/>
              <a:t>This means the PET facility needs to be close to a particle accelerator so that the radioisotope can be inserted rapidly.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5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decay of unstable nuclei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We will be looking at four types of decay:</a:t>
                </a:r>
              </a:p>
              <a:p>
                <a:pPr lvl="0"/>
                <a:r>
                  <a:rPr lang="en-AU" sz="2400" dirty="0"/>
                  <a:t>Alpha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decay </a:t>
                </a:r>
              </a:p>
              <a:p>
                <a:pPr lvl="0"/>
                <a:r>
                  <a:rPr lang="en-AU" sz="2400" dirty="0"/>
                  <a:t>Beta minus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decay</a:t>
                </a:r>
              </a:p>
              <a:p>
                <a:pPr lvl="0"/>
                <a:r>
                  <a:rPr lang="en-AU" sz="2400" dirty="0"/>
                  <a:t>Beta plus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A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 decay</a:t>
                </a:r>
              </a:p>
              <a:p>
                <a:pPr lvl="0"/>
                <a:r>
                  <a:rPr lang="en-AU" sz="2400" dirty="0"/>
                  <a:t>Spontaneous fission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6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00" y="3478938"/>
            <a:ext cx="5349548" cy="3209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Alpha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800" dirty="0"/>
                  <a:t>Alpha decay is one mechanism by which </a:t>
                </a:r>
                <a:r>
                  <a:rPr lang="en-AU" sz="2800" dirty="0" smtClean="0"/>
                  <a:t>heavy unstable </a:t>
                </a:r>
                <a:r>
                  <a:rPr lang="en-AU" sz="2800" dirty="0"/>
                  <a:t>nuclei emit radiation and release energy.</a:t>
                </a:r>
              </a:p>
              <a:p>
                <a:r>
                  <a:rPr lang="en-AU" sz="2800" dirty="0"/>
                  <a:t>After alpha decay the nucleus may or may not be stable.</a:t>
                </a:r>
              </a:p>
              <a:p>
                <a:r>
                  <a:rPr lang="en-AU" sz="2800" dirty="0"/>
                  <a:t>An alpha particle consists of 2 protons and 2 neutrons...</a:t>
                </a:r>
              </a:p>
              <a:p>
                <a:r>
                  <a:rPr lang="en-AU" sz="2800" dirty="0"/>
                  <a:t>i.e. a Helium nucleus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AU" sz="3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  <m:r>
                      <a:rPr lang="en-AU" sz="3600" i="1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AU" sz="3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  <m:e>
                        <m:r>
                          <a:rPr lang="en-AU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sPre>
                    <m:r>
                      <a:rPr lang="en-AU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3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AU" sz="3600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48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3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alpha decay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 </a:t>
                </a:r>
                <a:endParaRPr lang="en-AU" sz="2600" dirty="0"/>
              </a:p>
              <a:p>
                <a:pPr marL="0" indent="0">
                  <a:buNone/>
                </a:pPr>
                <a:r>
                  <a:rPr lang="en-AU" sz="2400" dirty="0"/>
                  <a:t>For example consider the decay of polonium-214</a:t>
                </a:r>
                <a:r>
                  <a:rPr lang="en-AU" sz="2400" dirty="0" smtClean="0"/>
                  <a:t>:</a:t>
                </a:r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85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𝑃𝑜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210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𝑃𝑏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This reaction is exothermic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85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214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𝑃𝑜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, 213.995 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𝑎𝑚𝑢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; 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210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, 209.984</m:t>
                    </m:r>
                    <m:r>
                      <a:rPr lang="en-A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𝑎𝑚𝑢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; 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en-AU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AU" sz="2400" dirty="0"/>
                  <a:t>4.003 amu). </a:t>
                </a:r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 smtClean="0"/>
                  <a:t>However</a:t>
                </a:r>
                <a:r>
                  <a:rPr lang="en-AU" sz="2400" dirty="0"/>
                  <a:t>, the emission of only one nucleon is not exothermic</a:t>
                </a:r>
                <a:r>
                  <a:rPr lang="en-AU" sz="2400" dirty="0" smtClean="0"/>
                  <a:t>:</a:t>
                </a:r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85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𝑃𝑜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84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213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𝐵𝑖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213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</m:sPre>
                  </m:oMath>
                </a14:m>
                <a:r>
                  <a:rPr lang="en-AU" sz="2400" dirty="0"/>
                  <a:t>, 212.994 amu;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sPre>
                  </m:oMath>
                </a14:m>
                <a:r>
                  <a:rPr lang="en-AU" sz="2400" dirty="0"/>
                  <a:t>, 1.008 amu).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1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Alpha particle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The excess energy of the reaction is released in the form of kinetic energy (mainly with the alpha particle) and as gamma </a:t>
            </a:r>
            <a:r>
              <a:rPr lang="en-AU" sz="2400" dirty="0" smtClean="0"/>
              <a:t>radiation.</a:t>
            </a:r>
          </a:p>
          <a:p>
            <a:r>
              <a:rPr lang="en-AU" sz="2400" dirty="0"/>
              <a:t>An interesting property of alpha decay is that the alpha particles are emitted with different </a:t>
            </a:r>
            <a:r>
              <a:rPr lang="en-AU" sz="2400" dirty="0" smtClean="0"/>
              <a:t>energies</a:t>
            </a:r>
            <a:r>
              <a:rPr lang="en-AU" sz="2400" dirty="0"/>
              <a:t>, depending on the nucleus. </a:t>
            </a:r>
            <a:endParaRPr lang="en-AU" sz="2400" dirty="0" smtClean="0"/>
          </a:p>
          <a:p>
            <a:r>
              <a:rPr lang="en-AU" sz="2400" dirty="0" smtClean="0"/>
              <a:t>In </a:t>
            </a:r>
            <a:r>
              <a:rPr lang="en-AU" sz="2400" dirty="0"/>
              <a:t>fact, this is evidence that the nuclei have discrete energy levels, analogous to electron shells. </a:t>
            </a:r>
          </a:p>
        </p:txBody>
      </p:sp>
    </p:spTree>
    <p:extLst>
      <p:ext uri="{BB962C8B-B14F-4D97-AF65-F5344CB8AC3E}">
        <p14:creationId xmlns:p14="http://schemas.microsoft.com/office/powerpoint/2010/main" val="34457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Alpha particle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82348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C</a:t>
            </a:r>
            <a:r>
              <a:rPr lang="en-AU" sz="2400" dirty="0" smtClean="0"/>
              <a:t>onsider </a:t>
            </a:r>
            <a:r>
              <a:rPr lang="en-AU" sz="2400" dirty="0"/>
              <a:t>the alpha decay of radium to </a:t>
            </a:r>
            <a:r>
              <a:rPr lang="en-AU" sz="2400" dirty="0" smtClean="0"/>
              <a:t>radon:</a:t>
            </a:r>
            <a:endParaRPr lang="en-AU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3393" r="13960" b="2976"/>
          <a:stretch/>
        </p:blipFill>
        <p:spPr bwMode="auto">
          <a:xfrm>
            <a:off x="3678109" y="2681298"/>
            <a:ext cx="5448957" cy="4176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5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1053</TotalTime>
  <Words>2032</Words>
  <Application>Microsoft Office PowerPoint</Application>
  <PresentationFormat>Custom</PresentationFormat>
  <Paragraphs>197</Paragraphs>
  <Slides>42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Wood Type</vt:lpstr>
      <vt:lpstr>Radioactivity</vt:lpstr>
      <vt:lpstr>Radioactivity: Expect the Unexpected</vt:lpstr>
      <vt:lpstr>Stable and unstable nuclei</vt:lpstr>
      <vt:lpstr>Features of stable nuclei </vt:lpstr>
      <vt:lpstr>Types of decay of unstable nuclei</vt:lpstr>
      <vt:lpstr>Alpha Decay</vt:lpstr>
      <vt:lpstr>EXAMPLE: alpha decay</vt:lpstr>
      <vt:lpstr>Alpha particle energy</vt:lpstr>
      <vt:lpstr>Alpha particle energy</vt:lpstr>
      <vt:lpstr>Beta decay</vt:lpstr>
      <vt:lpstr>Neutrino and antineutrino</vt:lpstr>
      <vt:lpstr>Neutrino and antineutrino</vt:lpstr>
      <vt:lpstr>What is a neutrino</vt:lpstr>
      <vt:lpstr>Why neutrinos matter</vt:lpstr>
      <vt:lpstr>Antimatter</vt:lpstr>
      <vt:lpstr>Antimatter explained</vt:lpstr>
      <vt:lpstr>Gamma decay</vt:lpstr>
      <vt:lpstr>Gamma decay: discrete energies</vt:lpstr>
      <vt:lpstr>Spontaneous fission</vt:lpstr>
      <vt:lpstr>Decay trends in the N versus Z graph</vt:lpstr>
      <vt:lpstr>Some properties of radioactive emissions</vt:lpstr>
      <vt:lpstr>Alpha radiation</vt:lpstr>
      <vt:lpstr>Beta radiation</vt:lpstr>
      <vt:lpstr>Gamma radiation</vt:lpstr>
      <vt:lpstr>Penetration power</vt:lpstr>
      <vt:lpstr>Effects of electric and magnetic fields</vt:lpstr>
      <vt:lpstr>In an electric field</vt:lpstr>
      <vt:lpstr>In a magnetic field</vt:lpstr>
      <vt:lpstr>PowerPoint Presentation</vt:lpstr>
      <vt:lpstr>The effect of ionising radiation on living matter</vt:lpstr>
      <vt:lpstr>Sources of ionising radiation</vt:lpstr>
      <vt:lpstr>Minimising radiation dosages</vt:lpstr>
      <vt:lpstr>Half-life</vt:lpstr>
      <vt:lpstr>Half-life derivation</vt:lpstr>
      <vt:lpstr>PowerPoint Presentation</vt:lpstr>
      <vt:lpstr>Activity</vt:lpstr>
      <vt:lpstr>PET SCANNER - IFAE Voxel Imaging PET Pathfinder </vt:lpstr>
      <vt:lpstr>Positron emission Tomography (PET)</vt:lpstr>
      <vt:lpstr>PET</vt:lpstr>
      <vt:lpstr>PET</vt:lpstr>
      <vt:lpstr>PET</vt:lpstr>
      <vt:lpstr>PET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the Nucleus</dc:title>
  <dc:creator>g'deona soeharyo</dc:creator>
  <cp:lastModifiedBy>chris barratt</cp:lastModifiedBy>
  <cp:revision>30</cp:revision>
  <dcterms:created xsi:type="dcterms:W3CDTF">2015-08-30T17:03:21Z</dcterms:created>
  <dcterms:modified xsi:type="dcterms:W3CDTF">2017-09-14T07:11:13Z</dcterms:modified>
</cp:coreProperties>
</file>