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256" r:id="rId2"/>
    <p:sldId id="257" r:id="rId3"/>
    <p:sldId id="258" r:id="rId4"/>
    <p:sldId id="287"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8" r:id="rId33"/>
    <p:sldId id="289" r:id="rId34"/>
    <p:sldId id="293"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68" autoAdjust="0"/>
  </p:normalViewPr>
  <p:slideViewPr>
    <p:cSldViewPr>
      <p:cViewPr>
        <p:scale>
          <a:sx n="60" d="100"/>
          <a:sy n="60" d="100"/>
        </p:scale>
        <p:origin x="-149" y="-5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08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78FDB1-C08A-4948-8CB5-3E9DBB54F046}" type="datetimeFigureOut">
              <a:rPr lang="en-AU" smtClean="0"/>
              <a:t>17/01/2017</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8160FD-B427-4A34-B2B7-0DF38CD53E44}" type="slidenum">
              <a:rPr lang="en-AU" smtClean="0"/>
              <a:t>‹#›</a:t>
            </a:fld>
            <a:endParaRPr lang="en-AU"/>
          </a:p>
        </p:txBody>
      </p:sp>
    </p:spTree>
    <p:extLst>
      <p:ext uri="{BB962C8B-B14F-4D97-AF65-F5344CB8AC3E}">
        <p14:creationId xmlns:p14="http://schemas.microsoft.com/office/powerpoint/2010/main" val="2018795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0FDD19-564E-4719-BFDA-9F4A8248C033}" type="datetimeFigureOut">
              <a:rPr lang="en-US" smtClean="0"/>
              <a:pPr/>
              <a:t>1/17/2017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715975-9B1A-40CB-AD6A-EE74051A5FC4}" type="slidenum">
              <a:rPr lang="en-AU" smtClean="0"/>
              <a:pPr/>
              <a:t>‹#›</a:t>
            </a:fld>
            <a:endParaRPr lang="en-AU"/>
          </a:p>
        </p:txBody>
      </p:sp>
    </p:spTree>
    <p:extLst>
      <p:ext uri="{BB962C8B-B14F-4D97-AF65-F5344CB8AC3E}">
        <p14:creationId xmlns:p14="http://schemas.microsoft.com/office/powerpoint/2010/main" val="753089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1</a:t>
            </a:fld>
            <a:endParaRPr lang="en-AU"/>
          </a:p>
        </p:txBody>
      </p:sp>
    </p:spTree>
    <p:extLst>
      <p:ext uri="{BB962C8B-B14F-4D97-AF65-F5344CB8AC3E}">
        <p14:creationId xmlns:p14="http://schemas.microsoft.com/office/powerpoint/2010/main" val="3570881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10</a:t>
            </a:fld>
            <a:endParaRPr lang="en-AU"/>
          </a:p>
        </p:txBody>
      </p:sp>
    </p:spTree>
    <p:extLst>
      <p:ext uri="{BB962C8B-B14F-4D97-AF65-F5344CB8AC3E}">
        <p14:creationId xmlns:p14="http://schemas.microsoft.com/office/powerpoint/2010/main" val="2391041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11</a:t>
            </a:fld>
            <a:endParaRPr lang="en-AU"/>
          </a:p>
        </p:txBody>
      </p:sp>
    </p:spTree>
    <p:extLst>
      <p:ext uri="{BB962C8B-B14F-4D97-AF65-F5344CB8AC3E}">
        <p14:creationId xmlns:p14="http://schemas.microsoft.com/office/powerpoint/2010/main" val="135300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12</a:t>
            </a:fld>
            <a:endParaRPr lang="en-AU"/>
          </a:p>
        </p:txBody>
      </p:sp>
    </p:spTree>
    <p:extLst>
      <p:ext uri="{BB962C8B-B14F-4D97-AF65-F5344CB8AC3E}">
        <p14:creationId xmlns:p14="http://schemas.microsoft.com/office/powerpoint/2010/main" val="3977180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13</a:t>
            </a:fld>
            <a:endParaRPr lang="en-AU"/>
          </a:p>
        </p:txBody>
      </p:sp>
    </p:spTree>
    <p:extLst>
      <p:ext uri="{BB962C8B-B14F-4D97-AF65-F5344CB8AC3E}">
        <p14:creationId xmlns:p14="http://schemas.microsoft.com/office/powerpoint/2010/main" val="129681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14</a:t>
            </a:fld>
            <a:endParaRPr lang="en-AU"/>
          </a:p>
        </p:txBody>
      </p:sp>
    </p:spTree>
    <p:extLst>
      <p:ext uri="{BB962C8B-B14F-4D97-AF65-F5344CB8AC3E}">
        <p14:creationId xmlns:p14="http://schemas.microsoft.com/office/powerpoint/2010/main" val="3409137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Remember that vectors need a magnitude and a direction.</a:t>
            </a:r>
            <a:r>
              <a:rPr lang="en-AU" baseline="0" dirty="0" smtClean="0"/>
              <a:t> Now calculate the range, time and final velocity of the marble if it was initially travelling at 3ms</a:t>
            </a:r>
            <a:r>
              <a:rPr lang="en-AU" baseline="30000" dirty="0" smtClean="0"/>
              <a:t>-1</a:t>
            </a:r>
            <a:r>
              <a:rPr lang="en-AU" baseline="0" dirty="0" smtClean="0"/>
              <a:t>.</a:t>
            </a:r>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15</a:t>
            </a:fld>
            <a:endParaRPr lang="en-AU"/>
          </a:p>
        </p:txBody>
      </p:sp>
    </p:spTree>
    <p:extLst>
      <p:ext uri="{BB962C8B-B14F-4D97-AF65-F5344CB8AC3E}">
        <p14:creationId xmlns:p14="http://schemas.microsoft.com/office/powerpoint/2010/main" val="687575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16</a:t>
            </a:fld>
            <a:endParaRPr lang="en-AU"/>
          </a:p>
        </p:txBody>
      </p:sp>
    </p:spTree>
    <p:extLst>
      <p:ext uri="{BB962C8B-B14F-4D97-AF65-F5344CB8AC3E}">
        <p14:creationId xmlns:p14="http://schemas.microsoft.com/office/powerpoint/2010/main" val="2879063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initial velocity can be resolved into two components, one horizontal, the other vertical.</a:t>
            </a:r>
          </a:p>
          <a:p>
            <a:r>
              <a:rPr lang="en-US" sz="1200" kern="1200" baseline="0" dirty="0" smtClean="0">
                <a:solidFill>
                  <a:schemeClr val="tx1"/>
                </a:solidFill>
                <a:latin typeface="+mn-lt"/>
                <a:ea typeface="+mn-ea"/>
                <a:cs typeface="+mn-cs"/>
              </a:rPr>
              <a:t>The horizontal component and the acceleration due to gravity remain constant throughout the</a:t>
            </a:r>
          </a:p>
          <a:p>
            <a:r>
              <a:rPr lang="en-US" sz="1200" kern="1200" baseline="0" dirty="0" smtClean="0">
                <a:solidFill>
                  <a:schemeClr val="tx1"/>
                </a:solidFill>
                <a:latin typeface="+mn-lt"/>
                <a:ea typeface="+mn-ea"/>
                <a:cs typeface="+mn-cs"/>
              </a:rPr>
              <a:t>path of the projectile. But the vertical component of the velocity is constantly changing because</a:t>
            </a:r>
          </a:p>
          <a:p>
            <a:r>
              <a:rPr lang="en-US" sz="1200" kern="1200" baseline="0" dirty="0" smtClean="0">
                <a:solidFill>
                  <a:schemeClr val="tx1"/>
                </a:solidFill>
                <a:latin typeface="+mn-lt"/>
                <a:ea typeface="+mn-ea"/>
                <a:cs typeface="+mn-cs"/>
              </a:rPr>
              <a:t>of the acceleration </a:t>
            </a:r>
            <a:r>
              <a:rPr lang="en-US" sz="1200" b="1" kern="1200" baseline="0" dirty="0" smtClean="0">
                <a:solidFill>
                  <a:schemeClr val="tx1"/>
                </a:solidFill>
                <a:latin typeface="+mn-lt"/>
                <a:ea typeface="+mn-ea"/>
                <a:cs typeface="+mn-cs"/>
              </a:rPr>
              <a:t>as shown in Fig. 1.4.</a:t>
            </a:r>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18</a:t>
            </a:fld>
            <a:endParaRPr lang="en-AU"/>
          </a:p>
        </p:txBody>
      </p:sp>
    </p:spTree>
    <p:extLst>
      <p:ext uri="{BB962C8B-B14F-4D97-AF65-F5344CB8AC3E}">
        <p14:creationId xmlns:p14="http://schemas.microsoft.com/office/powerpoint/2010/main" val="1868862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19</a:t>
            </a:fld>
            <a:endParaRPr lang="en-AU"/>
          </a:p>
        </p:txBody>
      </p:sp>
    </p:spTree>
    <p:extLst>
      <p:ext uri="{BB962C8B-B14F-4D97-AF65-F5344CB8AC3E}">
        <p14:creationId xmlns:p14="http://schemas.microsoft.com/office/powerpoint/2010/main" val="1070393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First of all, he reasoned that a projectile is not only influenced by one motion, but by two. The motion that acts vertically is the force of gravity, and this pulls an object towards the earth at 9.8 meters per second. But while gravity is pulling the object down, the projectile is also moving forward, horizontally at the same time. And this horizontal motion is uniform and constant according to Galileo's principle of inertia. He was indeed able to show that a projectile is controlled by two independent motions, and these work together to create a precise mathematical curve. He actually found that the curve has an exact mathematical shape. A shape that the Greeks had already studied and called the </a:t>
            </a:r>
            <a:r>
              <a:rPr lang="en-US" b="1" i="1" dirty="0" smtClean="0"/>
              <a:t>parabola</a:t>
            </a:r>
            <a:r>
              <a:rPr lang="en-US" b="1" dirty="0" smtClean="0"/>
              <a:t>. The conclusion that Galileo reached was that the path of </a:t>
            </a:r>
            <a:r>
              <a:rPr lang="en-US" b="1" i="1" dirty="0" smtClean="0"/>
              <a:t>any</a:t>
            </a:r>
            <a:r>
              <a:rPr lang="en-US" b="1" dirty="0" smtClean="0"/>
              <a:t> projectile is a parabola.</a:t>
            </a:r>
          </a:p>
          <a:p>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2</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20</a:t>
            </a:fld>
            <a:endParaRPr lang="en-AU"/>
          </a:p>
        </p:txBody>
      </p:sp>
    </p:spTree>
    <p:extLst>
      <p:ext uri="{BB962C8B-B14F-4D97-AF65-F5344CB8AC3E}">
        <p14:creationId xmlns:p14="http://schemas.microsoft.com/office/powerpoint/2010/main" val="4105871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Why 2sf?</a:t>
            </a:r>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21</a:t>
            </a:fld>
            <a:endParaRPr lang="en-AU"/>
          </a:p>
        </p:txBody>
      </p:sp>
    </p:spTree>
    <p:extLst>
      <p:ext uri="{BB962C8B-B14F-4D97-AF65-F5344CB8AC3E}">
        <p14:creationId xmlns:p14="http://schemas.microsoft.com/office/powerpoint/2010/main" val="2005933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22</a:t>
            </a:fld>
            <a:endParaRPr lang="en-AU"/>
          </a:p>
        </p:txBody>
      </p:sp>
    </p:spTree>
    <p:extLst>
      <p:ext uri="{BB962C8B-B14F-4D97-AF65-F5344CB8AC3E}">
        <p14:creationId xmlns:p14="http://schemas.microsoft.com/office/powerpoint/2010/main" val="3413399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Now try your own. The ball is now given a speed of 47ms-1 at</a:t>
            </a:r>
            <a:r>
              <a:rPr lang="en-AU" baseline="0" dirty="0" smtClean="0"/>
              <a:t> an angle of 38 degrees. Find the time in air, range and velocity after 1.5s.</a:t>
            </a:r>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23</a:t>
            </a:fld>
            <a:endParaRPr lang="en-AU"/>
          </a:p>
        </p:txBody>
      </p:sp>
    </p:spTree>
    <p:extLst>
      <p:ext uri="{BB962C8B-B14F-4D97-AF65-F5344CB8AC3E}">
        <p14:creationId xmlns:p14="http://schemas.microsoft.com/office/powerpoint/2010/main" val="3879628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24</a:t>
            </a:fld>
            <a:endParaRPr lang="en-AU"/>
          </a:p>
        </p:txBody>
      </p:sp>
    </p:spTree>
    <p:extLst>
      <p:ext uri="{BB962C8B-B14F-4D97-AF65-F5344CB8AC3E}">
        <p14:creationId xmlns:p14="http://schemas.microsoft.com/office/powerpoint/2010/main" val="42187338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25</a:t>
            </a:fld>
            <a:endParaRPr lang="en-AU"/>
          </a:p>
        </p:txBody>
      </p:sp>
    </p:spTree>
    <p:extLst>
      <p:ext uri="{BB962C8B-B14F-4D97-AF65-F5344CB8AC3E}">
        <p14:creationId xmlns:p14="http://schemas.microsoft.com/office/powerpoint/2010/main" val="1032862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26</a:t>
            </a:fld>
            <a:endParaRPr lang="en-AU"/>
          </a:p>
        </p:txBody>
      </p:sp>
    </p:spTree>
    <p:extLst>
      <p:ext uri="{BB962C8B-B14F-4D97-AF65-F5344CB8AC3E}">
        <p14:creationId xmlns:p14="http://schemas.microsoft.com/office/powerpoint/2010/main" val="623783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time in flight increases with the vertical component, but since the range depends on both</a:t>
            </a:r>
          </a:p>
          <a:p>
            <a:r>
              <a:rPr lang="en-US" sz="1200" kern="1200" baseline="0" dirty="0" smtClean="0">
                <a:solidFill>
                  <a:schemeClr val="tx1"/>
                </a:solidFill>
                <a:latin typeface="+mn-lt"/>
                <a:ea typeface="+mn-ea"/>
                <a:cs typeface="+mn-cs"/>
              </a:rPr>
              <a:t>the time and the horizontal component, the range actually increases, then decreases as the launch</a:t>
            </a:r>
          </a:p>
          <a:p>
            <a:r>
              <a:rPr lang="en-AU" sz="1200" kern="1200" baseline="0" dirty="0" smtClean="0">
                <a:solidFill>
                  <a:schemeClr val="tx1"/>
                </a:solidFill>
                <a:latin typeface="+mn-lt"/>
                <a:ea typeface="+mn-ea"/>
                <a:cs typeface="+mn-cs"/>
              </a:rPr>
              <a:t>angle increases.</a:t>
            </a:r>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27</a:t>
            </a:fld>
            <a:endParaRPr lang="en-A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28</a:t>
            </a:fld>
            <a:endParaRPr lang="en-AU"/>
          </a:p>
        </p:txBody>
      </p:sp>
    </p:spTree>
    <p:extLst>
      <p:ext uri="{BB962C8B-B14F-4D97-AF65-F5344CB8AC3E}">
        <p14:creationId xmlns:p14="http://schemas.microsoft.com/office/powerpoint/2010/main" val="12784457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29</a:t>
            </a:fld>
            <a:endParaRPr lang="en-AU"/>
          </a:p>
        </p:txBody>
      </p:sp>
    </p:spTree>
    <p:extLst>
      <p:ext uri="{BB962C8B-B14F-4D97-AF65-F5344CB8AC3E}">
        <p14:creationId xmlns:p14="http://schemas.microsoft.com/office/powerpoint/2010/main" val="3012739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Write</a:t>
            </a:r>
            <a:r>
              <a:rPr lang="en-AU" baseline="0" dirty="0" smtClean="0"/>
              <a:t> an example of each.</a:t>
            </a:r>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3</a:t>
            </a:fld>
            <a:endParaRPr lang="en-AU"/>
          </a:p>
        </p:txBody>
      </p:sp>
    </p:spTree>
    <p:extLst>
      <p:ext uri="{BB962C8B-B14F-4D97-AF65-F5344CB8AC3E}">
        <p14:creationId xmlns:p14="http://schemas.microsoft.com/office/powerpoint/2010/main" val="15679288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30</a:t>
            </a:fld>
            <a:endParaRPr lang="en-AU"/>
          </a:p>
        </p:txBody>
      </p:sp>
    </p:spTree>
    <p:extLst>
      <p:ext uri="{BB962C8B-B14F-4D97-AF65-F5344CB8AC3E}">
        <p14:creationId xmlns:p14="http://schemas.microsoft.com/office/powerpoint/2010/main" val="5200143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31</a:t>
            </a:fld>
            <a:endParaRPr lang="en-AU"/>
          </a:p>
        </p:txBody>
      </p:sp>
    </p:spTree>
    <p:extLst>
      <p:ext uri="{BB962C8B-B14F-4D97-AF65-F5344CB8AC3E}">
        <p14:creationId xmlns:p14="http://schemas.microsoft.com/office/powerpoint/2010/main" val="584574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Equations are written in this way to be consistent with the formula sheet that you will get at the end of the year. </a:t>
            </a:r>
          </a:p>
          <a:p>
            <a:r>
              <a:rPr lang="en-AU" dirty="0" smtClean="0"/>
              <a:t>c.f.</a:t>
            </a:r>
            <a:r>
              <a:rPr lang="en-AU" baseline="0" dirty="0" smtClean="0"/>
              <a:t> v = u + at</a:t>
            </a:r>
          </a:p>
          <a:p>
            <a:endParaRPr lang="en-AU" baseline="0" dirty="0" smtClean="0"/>
          </a:p>
          <a:p>
            <a:endParaRPr lang="en-AU" baseline="0" dirty="0" smtClean="0"/>
          </a:p>
          <a:p>
            <a:r>
              <a:rPr lang="en-AU" baseline="0" dirty="0" smtClean="0"/>
              <a:t>IF you are unsure about which equation to use, identify the quantity that does not appear in the question. The equation that omits this quantity is the one to use.</a:t>
            </a:r>
          </a:p>
          <a:p>
            <a:endParaRPr lang="en-AU" baseline="0" dirty="0" smtClean="0"/>
          </a:p>
          <a:p>
            <a:r>
              <a:rPr lang="en-AU" baseline="0" dirty="0" smtClean="0"/>
              <a:t>Question: List each variable with what it stands for and its unit.</a:t>
            </a:r>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4</a:t>
            </a:fld>
            <a:endParaRPr lang="en-AU"/>
          </a:p>
        </p:txBody>
      </p:sp>
    </p:spTree>
    <p:extLst>
      <p:ext uri="{BB962C8B-B14F-4D97-AF65-F5344CB8AC3E}">
        <p14:creationId xmlns:p14="http://schemas.microsoft.com/office/powerpoint/2010/main" val="3078730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initial velocity of the object is produced by the force which starts it moving. From then on, its inertia keeps it moving (</a:t>
            </a:r>
            <a:r>
              <a:rPr lang="en-US" i="1" dirty="0" smtClean="0"/>
              <a:t>Newton's First Law</a:t>
            </a:r>
            <a:r>
              <a:rPr lang="en-US" dirty="0" smtClean="0"/>
              <a:t>) but it cannot continue moving in a straight line because the force of gravity is also acting vertically downwards.</a:t>
            </a:r>
          </a:p>
          <a:p>
            <a:r>
              <a:rPr lang="en-US" dirty="0" smtClean="0"/>
              <a:t>At this point we make the following three assumptions:</a:t>
            </a:r>
          </a:p>
          <a:p>
            <a:pPr lvl="2"/>
            <a:r>
              <a:rPr lang="en-US" dirty="0" smtClean="0"/>
              <a:t>that there is no air resistance</a:t>
            </a:r>
          </a:p>
          <a:p>
            <a:pPr lvl="2"/>
            <a:r>
              <a:rPr lang="en-US" dirty="0" smtClean="0"/>
              <a:t>that the force of gravity is constant</a:t>
            </a:r>
          </a:p>
          <a:p>
            <a:pPr lvl="2"/>
            <a:r>
              <a:rPr lang="en-US" dirty="0" smtClean="0"/>
              <a:t>that the rotation of the earth has no effect</a:t>
            </a:r>
            <a:endParaRPr lang="en-AU" dirty="0" smtClean="0"/>
          </a:p>
          <a:p>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6</a:t>
            </a:fld>
            <a:endParaRPr lang="en-AU"/>
          </a:p>
        </p:txBody>
      </p:sp>
    </p:spTree>
    <p:extLst>
      <p:ext uri="{BB962C8B-B14F-4D97-AF65-F5344CB8AC3E}">
        <p14:creationId xmlns:p14="http://schemas.microsoft.com/office/powerpoint/2010/main" val="453206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Calculate the vertical and horizontal components</a:t>
            </a:r>
            <a:r>
              <a:rPr lang="en-AU" baseline="0" dirty="0" smtClean="0"/>
              <a:t> of a ball travelling at 75km/h, 25 degrees to the horizontal.</a:t>
            </a:r>
            <a:endParaRPr lang="en-AU" dirty="0"/>
          </a:p>
        </p:txBody>
      </p:sp>
      <p:sp>
        <p:nvSpPr>
          <p:cNvPr id="4" name="Slide Number Placeholder 3"/>
          <p:cNvSpPr>
            <a:spLocks noGrp="1"/>
          </p:cNvSpPr>
          <p:nvPr>
            <p:ph type="sldNum" sz="quarter" idx="10"/>
          </p:nvPr>
        </p:nvSpPr>
        <p:spPr/>
        <p:txBody>
          <a:bodyPr/>
          <a:lstStyle/>
          <a:p>
            <a:fld id="{DE715975-9B1A-40CB-AD6A-EE74051A5FC4}" type="slidenum">
              <a:rPr lang="en-AU" smtClean="0"/>
              <a:pPr/>
              <a:t>7</a:t>
            </a:fld>
            <a:endParaRPr lang="en-AU"/>
          </a:p>
        </p:txBody>
      </p:sp>
    </p:spTree>
    <p:extLst>
      <p:ext uri="{BB962C8B-B14F-4D97-AF65-F5344CB8AC3E}">
        <p14:creationId xmlns:p14="http://schemas.microsoft.com/office/powerpoint/2010/main" val="3886782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8</a:t>
            </a:fld>
            <a:endParaRPr lang="en-AU"/>
          </a:p>
        </p:txBody>
      </p:sp>
    </p:spTree>
    <p:extLst>
      <p:ext uri="{BB962C8B-B14F-4D97-AF65-F5344CB8AC3E}">
        <p14:creationId xmlns:p14="http://schemas.microsoft.com/office/powerpoint/2010/main" val="4241068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715975-9B1A-40CB-AD6A-EE74051A5FC4}" type="slidenum">
              <a:rPr lang="en-AU" smtClean="0"/>
              <a:pPr/>
              <a:t>9</a:t>
            </a:fld>
            <a:endParaRPr lang="en-AU"/>
          </a:p>
        </p:txBody>
      </p:sp>
    </p:spTree>
    <p:extLst>
      <p:ext uri="{BB962C8B-B14F-4D97-AF65-F5344CB8AC3E}">
        <p14:creationId xmlns:p14="http://schemas.microsoft.com/office/powerpoint/2010/main" val="1219288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491AC4D-7D2C-45E0-BD5A-40F2136FF545}" type="datetime1">
              <a:rPr lang="en-US" smtClean="0"/>
              <a:pPr/>
              <a:t>1/17/2017</a:t>
            </a:fld>
            <a:endParaRPr lang="en-AU"/>
          </a:p>
        </p:txBody>
      </p:sp>
      <p:sp>
        <p:nvSpPr>
          <p:cNvPr id="17" name="Footer Placeholder 16"/>
          <p:cNvSpPr>
            <a:spLocks noGrp="1"/>
          </p:cNvSpPr>
          <p:nvPr>
            <p:ph type="ftr" sz="quarter" idx="11"/>
          </p:nvPr>
        </p:nvSpPr>
        <p:spPr>
          <a:xfrm>
            <a:off x="5410200" y="4205288"/>
            <a:ext cx="1295400" cy="457200"/>
          </a:xfrm>
        </p:spPr>
        <p:txBody>
          <a:bodyPr/>
          <a:lstStyle/>
          <a:p>
            <a:r>
              <a:rPr lang="en-AU" smtClean="0"/>
              <a:t>Yr 12 Physics BHS Projectile Motion </a:t>
            </a:r>
            <a:endParaRPr lang="en-AU"/>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8F61218-7696-47EE-929F-29610EA7E53A}"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0517B-7A4A-43AC-8568-BB49C040506B}" type="datetime1">
              <a:rPr lang="en-US" smtClean="0"/>
              <a:pPr/>
              <a:t>1/17/2017</a:t>
            </a:fld>
            <a:endParaRPr lang="en-AU"/>
          </a:p>
        </p:txBody>
      </p:sp>
      <p:sp>
        <p:nvSpPr>
          <p:cNvPr id="5" name="Footer Placeholder 4"/>
          <p:cNvSpPr>
            <a:spLocks noGrp="1"/>
          </p:cNvSpPr>
          <p:nvPr>
            <p:ph type="ftr" sz="quarter" idx="11"/>
          </p:nvPr>
        </p:nvSpPr>
        <p:spPr/>
        <p:txBody>
          <a:bodyPr/>
          <a:lstStyle/>
          <a:p>
            <a:r>
              <a:rPr lang="en-AU" smtClean="0"/>
              <a:t>Yr 12 Physics BHS Projectile Motion </a:t>
            </a:r>
            <a:endParaRPr lang="en-AU"/>
          </a:p>
        </p:txBody>
      </p:sp>
      <p:sp>
        <p:nvSpPr>
          <p:cNvPr id="6" name="Slide Number Placeholder 5"/>
          <p:cNvSpPr>
            <a:spLocks noGrp="1"/>
          </p:cNvSpPr>
          <p:nvPr>
            <p:ph type="sldNum" sz="quarter" idx="12"/>
          </p:nvPr>
        </p:nvSpPr>
        <p:spPr/>
        <p:txBody>
          <a:bodyPr/>
          <a:lstStyle/>
          <a:p>
            <a:fld id="{18F61218-7696-47EE-929F-29610EA7E53A}"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154B7-B786-47C1-9DEA-E4A07779C8DB}" type="datetime1">
              <a:rPr lang="en-US" smtClean="0"/>
              <a:pPr/>
              <a:t>1/17/2017</a:t>
            </a:fld>
            <a:endParaRPr lang="en-AU"/>
          </a:p>
        </p:txBody>
      </p:sp>
      <p:sp>
        <p:nvSpPr>
          <p:cNvPr id="5" name="Footer Placeholder 4"/>
          <p:cNvSpPr>
            <a:spLocks noGrp="1"/>
          </p:cNvSpPr>
          <p:nvPr>
            <p:ph type="ftr" sz="quarter" idx="11"/>
          </p:nvPr>
        </p:nvSpPr>
        <p:spPr/>
        <p:txBody>
          <a:bodyPr/>
          <a:lstStyle/>
          <a:p>
            <a:r>
              <a:rPr lang="en-AU" smtClean="0"/>
              <a:t>Yr 12 Physics BHS Projectile Motion </a:t>
            </a:r>
            <a:endParaRPr lang="en-AU"/>
          </a:p>
        </p:txBody>
      </p:sp>
      <p:sp>
        <p:nvSpPr>
          <p:cNvPr id="6" name="Slide Number Placeholder 5"/>
          <p:cNvSpPr>
            <a:spLocks noGrp="1"/>
          </p:cNvSpPr>
          <p:nvPr>
            <p:ph type="sldNum" sz="quarter" idx="12"/>
          </p:nvPr>
        </p:nvSpPr>
        <p:spPr/>
        <p:txBody>
          <a:bodyPr/>
          <a:lstStyle/>
          <a:p>
            <a:fld id="{18F61218-7696-47EE-929F-29610EA7E53A}"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F59A8D-E0AB-42D7-979A-3E826F3B1B75}" type="datetime1">
              <a:rPr lang="en-US" smtClean="0"/>
              <a:pPr/>
              <a:t>1/17/2017</a:t>
            </a:fld>
            <a:endParaRPr lang="en-AU"/>
          </a:p>
        </p:txBody>
      </p:sp>
      <p:sp>
        <p:nvSpPr>
          <p:cNvPr id="5" name="Footer Placeholder 4"/>
          <p:cNvSpPr>
            <a:spLocks noGrp="1"/>
          </p:cNvSpPr>
          <p:nvPr>
            <p:ph type="ftr" sz="quarter" idx="11"/>
          </p:nvPr>
        </p:nvSpPr>
        <p:spPr/>
        <p:txBody>
          <a:bodyPr/>
          <a:lstStyle/>
          <a:p>
            <a:r>
              <a:rPr lang="en-AU" smtClean="0"/>
              <a:t>Yr 12 Physics BHS Projectile Motion </a:t>
            </a:r>
            <a:endParaRPr lang="en-AU"/>
          </a:p>
        </p:txBody>
      </p:sp>
      <p:sp>
        <p:nvSpPr>
          <p:cNvPr id="6" name="Slide Number Placeholder 5"/>
          <p:cNvSpPr>
            <a:spLocks noGrp="1"/>
          </p:cNvSpPr>
          <p:nvPr>
            <p:ph type="sldNum" sz="quarter" idx="12"/>
          </p:nvPr>
        </p:nvSpPr>
        <p:spPr/>
        <p:txBody>
          <a:bodyPr/>
          <a:lstStyle/>
          <a:p>
            <a:fld id="{18F61218-7696-47EE-929F-29610EA7E53A}"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A288CC-00C8-456B-8012-A848F41ACE02}" type="datetime1">
              <a:rPr lang="en-US" smtClean="0"/>
              <a:pPr/>
              <a:t>1/17/2017</a:t>
            </a:fld>
            <a:endParaRPr lang="en-AU"/>
          </a:p>
        </p:txBody>
      </p:sp>
      <p:sp>
        <p:nvSpPr>
          <p:cNvPr id="5" name="Footer Placeholder 4"/>
          <p:cNvSpPr>
            <a:spLocks noGrp="1"/>
          </p:cNvSpPr>
          <p:nvPr>
            <p:ph type="ftr" sz="quarter" idx="11"/>
          </p:nvPr>
        </p:nvSpPr>
        <p:spPr/>
        <p:txBody>
          <a:bodyPr/>
          <a:lstStyle/>
          <a:p>
            <a:r>
              <a:rPr lang="en-AU" smtClean="0"/>
              <a:t>Yr 12 Physics BHS Projectile Motion </a:t>
            </a:r>
            <a:endParaRPr lang="en-AU"/>
          </a:p>
        </p:txBody>
      </p:sp>
      <p:sp>
        <p:nvSpPr>
          <p:cNvPr id="6" name="Slide Number Placeholder 5"/>
          <p:cNvSpPr>
            <a:spLocks noGrp="1"/>
          </p:cNvSpPr>
          <p:nvPr>
            <p:ph type="sldNum" sz="quarter" idx="12"/>
          </p:nvPr>
        </p:nvSpPr>
        <p:spPr/>
        <p:txBody>
          <a:bodyPr/>
          <a:lstStyle/>
          <a:p>
            <a:fld id="{18F61218-7696-47EE-929F-29610EA7E53A}"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74D848-C068-4FFE-92C8-15B24DFC9F01}" type="datetime1">
              <a:rPr lang="en-US" smtClean="0"/>
              <a:pPr/>
              <a:t>1/17/2017</a:t>
            </a:fld>
            <a:endParaRPr lang="en-AU"/>
          </a:p>
        </p:txBody>
      </p:sp>
      <p:sp>
        <p:nvSpPr>
          <p:cNvPr id="6" name="Footer Placeholder 5"/>
          <p:cNvSpPr>
            <a:spLocks noGrp="1"/>
          </p:cNvSpPr>
          <p:nvPr>
            <p:ph type="ftr" sz="quarter" idx="11"/>
          </p:nvPr>
        </p:nvSpPr>
        <p:spPr/>
        <p:txBody>
          <a:bodyPr/>
          <a:lstStyle/>
          <a:p>
            <a:r>
              <a:rPr lang="en-AU" smtClean="0"/>
              <a:t>Yr 12 Physics BHS Projectile Motion </a:t>
            </a:r>
            <a:endParaRPr lang="en-AU"/>
          </a:p>
        </p:txBody>
      </p:sp>
      <p:sp>
        <p:nvSpPr>
          <p:cNvPr id="7" name="Slide Number Placeholder 6"/>
          <p:cNvSpPr>
            <a:spLocks noGrp="1"/>
          </p:cNvSpPr>
          <p:nvPr>
            <p:ph type="sldNum" sz="quarter" idx="12"/>
          </p:nvPr>
        </p:nvSpPr>
        <p:spPr/>
        <p:txBody>
          <a:bodyPr/>
          <a:lstStyle/>
          <a:p>
            <a:fld id="{18F61218-7696-47EE-929F-29610EA7E53A}"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29C51BC-EADB-479B-B51F-DBBE34BB8D39}" type="datetime1">
              <a:rPr lang="en-US" smtClean="0"/>
              <a:pPr/>
              <a:t>1/17/2017</a:t>
            </a:fld>
            <a:endParaRPr lang="en-AU"/>
          </a:p>
        </p:txBody>
      </p:sp>
      <p:sp>
        <p:nvSpPr>
          <p:cNvPr id="27" name="Slide Number Placeholder 26"/>
          <p:cNvSpPr>
            <a:spLocks noGrp="1"/>
          </p:cNvSpPr>
          <p:nvPr>
            <p:ph type="sldNum" sz="quarter" idx="11"/>
          </p:nvPr>
        </p:nvSpPr>
        <p:spPr/>
        <p:txBody>
          <a:bodyPr rtlCol="0"/>
          <a:lstStyle/>
          <a:p>
            <a:fld id="{18F61218-7696-47EE-929F-29610EA7E53A}" type="slidenum">
              <a:rPr lang="en-AU" smtClean="0"/>
              <a:pPr/>
              <a:t>‹#›</a:t>
            </a:fld>
            <a:endParaRPr lang="en-AU"/>
          </a:p>
        </p:txBody>
      </p:sp>
      <p:sp>
        <p:nvSpPr>
          <p:cNvPr id="28" name="Footer Placeholder 27"/>
          <p:cNvSpPr>
            <a:spLocks noGrp="1"/>
          </p:cNvSpPr>
          <p:nvPr>
            <p:ph type="ftr" sz="quarter" idx="12"/>
          </p:nvPr>
        </p:nvSpPr>
        <p:spPr/>
        <p:txBody>
          <a:bodyPr rtlCol="0"/>
          <a:lstStyle/>
          <a:p>
            <a:r>
              <a:rPr lang="en-AU" smtClean="0"/>
              <a:t>Yr 12 Physics BHS Projectile Motion </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3331DCC-7CAA-4099-B20A-D66A75A044CB}" type="datetime1">
              <a:rPr lang="en-US" smtClean="0"/>
              <a:pPr/>
              <a:t>1/17/2017</a:t>
            </a:fld>
            <a:endParaRPr lang="en-AU"/>
          </a:p>
        </p:txBody>
      </p:sp>
      <p:sp>
        <p:nvSpPr>
          <p:cNvPr id="4" name="Footer Placeholder 3"/>
          <p:cNvSpPr>
            <a:spLocks noGrp="1"/>
          </p:cNvSpPr>
          <p:nvPr>
            <p:ph type="ftr" sz="quarter" idx="11"/>
          </p:nvPr>
        </p:nvSpPr>
        <p:spPr>
          <a:xfrm>
            <a:off x="5257800" y="612648"/>
            <a:ext cx="1325880" cy="457200"/>
          </a:xfrm>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a:xfrm>
            <a:off x="8174736" y="2272"/>
            <a:ext cx="762000" cy="365760"/>
          </a:xfrm>
        </p:spPr>
        <p:txBody>
          <a:bodyPr/>
          <a:lstStyle/>
          <a:p>
            <a:fld id="{18F61218-7696-47EE-929F-29610EA7E53A}"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8B9E1-323A-4926-965E-92B4082DB1A9}" type="datetime1">
              <a:rPr lang="en-US" smtClean="0"/>
              <a:pPr/>
              <a:t>1/17/2017</a:t>
            </a:fld>
            <a:endParaRPr lang="en-AU"/>
          </a:p>
        </p:txBody>
      </p:sp>
      <p:sp>
        <p:nvSpPr>
          <p:cNvPr id="3" name="Footer Placeholder 2"/>
          <p:cNvSpPr>
            <a:spLocks noGrp="1"/>
          </p:cNvSpPr>
          <p:nvPr>
            <p:ph type="ftr" sz="quarter" idx="11"/>
          </p:nvPr>
        </p:nvSpPr>
        <p:spPr/>
        <p:txBody>
          <a:bodyPr/>
          <a:lstStyle/>
          <a:p>
            <a:r>
              <a:rPr lang="en-AU" smtClean="0"/>
              <a:t>Yr 12 Physics BHS Projectile Motion </a:t>
            </a:r>
            <a:endParaRPr lang="en-AU"/>
          </a:p>
        </p:txBody>
      </p:sp>
      <p:sp>
        <p:nvSpPr>
          <p:cNvPr id="4" name="Slide Number Placeholder 3"/>
          <p:cNvSpPr>
            <a:spLocks noGrp="1"/>
          </p:cNvSpPr>
          <p:nvPr>
            <p:ph type="sldNum" sz="quarter" idx="12"/>
          </p:nvPr>
        </p:nvSpPr>
        <p:spPr/>
        <p:txBody>
          <a:bodyPr/>
          <a:lstStyle/>
          <a:p>
            <a:fld id="{18F61218-7696-47EE-929F-29610EA7E53A}"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C1B098-C5D8-4F81-80D9-AE0F380F7856}" type="datetime1">
              <a:rPr lang="en-US" smtClean="0"/>
              <a:pPr/>
              <a:t>1/17/2017</a:t>
            </a:fld>
            <a:endParaRPr lang="en-AU"/>
          </a:p>
        </p:txBody>
      </p:sp>
      <p:sp>
        <p:nvSpPr>
          <p:cNvPr id="6" name="Footer Placeholder 5"/>
          <p:cNvSpPr>
            <a:spLocks noGrp="1"/>
          </p:cNvSpPr>
          <p:nvPr>
            <p:ph type="ftr" sz="quarter" idx="11"/>
          </p:nvPr>
        </p:nvSpPr>
        <p:spPr/>
        <p:txBody>
          <a:bodyPr/>
          <a:lstStyle/>
          <a:p>
            <a:r>
              <a:rPr lang="en-AU" smtClean="0"/>
              <a:t>Yr 12 Physics BHS Projectile Motion </a:t>
            </a:r>
            <a:endParaRPr lang="en-AU"/>
          </a:p>
        </p:txBody>
      </p:sp>
      <p:sp>
        <p:nvSpPr>
          <p:cNvPr id="7" name="Slide Number Placeholder 6"/>
          <p:cNvSpPr>
            <a:spLocks noGrp="1"/>
          </p:cNvSpPr>
          <p:nvPr>
            <p:ph type="sldNum" sz="quarter" idx="12"/>
          </p:nvPr>
        </p:nvSpPr>
        <p:spPr/>
        <p:txBody>
          <a:bodyPr/>
          <a:lstStyle/>
          <a:p>
            <a:fld id="{18F61218-7696-47EE-929F-29610EA7E53A}"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259FC1-1357-445D-A6D8-0AD3D9C13C1F}" type="datetime1">
              <a:rPr lang="en-US" smtClean="0"/>
              <a:pPr/>
              <a:t>1/17/2017</a:t>
            </a:fld>
            <a:endParaRPr lang="en-AU"/>
          </a:p>
        </p:txBody>
      </p:sp>
      <p:sp>
        <p:nvSpPr>
          <p:cNvPr id="6" name="Footer Placeholder 5"/>
          <p:cNvSpPr>
            <a:spLocks noGrp="1"/>
          </p:cNvSpPr>
          <p:nvPr>
            <p:ph type="ftr" sz="quarter" idx="11"/>
          </p:nvPr>
        </p:nvSpPr>
        <p:spPr/>
        <p:txBody>
          <a:bodyPr/>
          <a:lstStyle/>
          <a:p>
            <a:r>
              <a:rPr lang="en-AU" smtClean="0"/>
              <a:t>Yr 12 Physics BHS Projectile Motion </a:t>
            </a:r>
            <a:endParaRPr lang="en-AU"/>
          </a:p>
        </p:txBody>
      </p:sp>
      <p:sp>
        <p:nvSpPr>
          <p:cNvPr id="7" name="Slide Number Placeholder 6"/>
          <p:cNvSpPr>
            <a:spLocks noGrp="1"/>
          </p:cNvSpPr>
          <p:nvPr>
            <p:ph type="sldNum" sz="quarter" idx="12"/>
          </p:nvPr>
        </p:nvSpPr>
        <p:spPr/>
        <p:txBody>
          <a:bodyPr/>
          <a:lstStyle/>
          <a:p>
            <a:fld id="{18F61218-7696-47EE-929F-29610EA7E53A}"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9A87898-0036-4E6A-8F61-3226CE70500F}" type="datetime1">
              <a:rPr lang="en-US" smtClean="0"/>
              <a:pPr/>
              <a:t>1/17/2017</a:t>
            </a:fld>
            <a:endParaRPr lang="en-AU"/>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AU" smtClean="0"/>
              <a:t>Yr 12 Physics BHS Projectile Motion </a:t>
            </a:r>
            <a:endParaRPr lang="en-AU"/>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8F61218-7696-47EE-929F-29610EA7E53A}"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21.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24.png"/><Relationship Id="rId7"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26.png"/><Relationship Id="rId10" Type="http://schemas.openxmlformats.org/officeDocument/2006/relationships/image" Target="../media/image38.png"/><Relationship Id="rId4" Type="http://schemas.openxmlformats.org/officeDocument/2006/relationships/image" Target="../media/image25.png"/><Relationship Id="rId9" Type="http://schemas.openxmlformats.org/officeDocument/2006/relationships/image" Target="../media/image3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2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27.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28.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Projectile Motion</a:t>
            </a:r>
            <a:endParaRPr lang="en-AU" dirty="0"/>
          </a:p>
        </p:txBody>
      </p:sp>
      <p:pic>
        <p:nvPicPr>
          <p:cNvPr id="1026" name="Picture 2"/>
          <p:cNvPicPr>
            <a:picLocks noChangeAspect="1" noChangeArrowheads="1"/>
          </p:cNvPicPr>
          <p:nvPr/>
        </p:nvPicPr>
        <p:blipFill>
          <a:blip r:embed="rId3"/>
          <a:srcRect/>
          <a:stretch>
            <a:fillRect/>
          </a:stretch>
        </p:blipFill>
        <p:spPr bwMode="auto">
          <a:xfrm>
            <a:off x="357158" y="428604"/>
            <a:ext cx="3582890" cy="2428892"/>
          </a:xfrm>
          <a:prstGeom prst="rect">
            <a:avLst/>
          </a:prstGeom>
          <a:noFill/>
          <a:ln w="9525">
            <a:noFill/>
            <a:miter lim="800000"/>
            <a:headEnd/>
            <a:tailEnd/>
          </a:ln>
          <a:effectLst/>
        </p:spPr>
      </p:pic>
      <p:sp>
        <p:nvSpPr>
          <p:cNvPr id="4" name="Subtitle 3"/>
          <p:cNvSpPr>
            <a:spLocks noGrp="1"/>
          </p:cNvSpPr>
          <p:nvPr>
            <p:ph type="subTitle" idx="1"/>
          </p:nvPr>
        </p:nvSpPr>
        <p:spPr/>
        <p:txBody>
          <a:bodyPr/>
          <a:lstStyle/>
          <a:p>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Velocity at any point in time</a:t>
            </a:r>
            <a:endParaRPr lang="en-AU" dirty="0"/>
          </a:p>
        </p:txBody>
      </p:sp>
      <p:sp>
        <p:nvSpPr>
          <p:cNvPr id="3" name="Content Placeholder 2"/>
          <p:cNvSpPr>
            <a:spLocks noGrp="1"/>
          </p:cNvSpPr>
          <p:nvPr>
            <p:ph idx="1"/>
          </p:nvPr>
        </p:nvSpPr>
        <p:spPr>
          <a:xfrm>
            <a:off x="457200" y="2143116"/>
            <a:ext cx="8229600" cy="4431420"/>
          </a:xfrm>
        </p:spPr>
        <p:txBody>
          <a:bodyPr>
            <a:normAutofit/>
          </a:bodyPr>
          <a:lstStyle/>
          <a:p>
            <a:r>
              <a:rPr lang="en-US" sz="2400" dirty="0" smtClean="0"/>
              <a:t>The velocity of the projectile at a given point in time </a:t>
            </a:r>
            <a:r>
              <a:rPr lang="en-US" sz="2400" i="1" dirty="0" smtClean="0"/>
              <a:t>must</a:t>
            </a:r>
            <a:r>
              <a:rPr lang="en-US" sz="2400" dirty="0" smtClean="0"/>
              <a:t> be calculated from the </a:t>
            </a:r>
            <a:r>
              <a:rPr lang="en-US" sz="2400" b="1" i="1" dirty="0" smtClean="0"/>
              <a:t>vector sum of the horizontal and vertical velocity vectors</a:t>
            </a:r>
            <a:r>
              <a:rPr lang="en-US" sz="2400" dirty="0" smtClean="0"/>
              <a:t>. </a:t>
            </a:r>
          </a:p>
          <a:p>
            <a:r>
              <a:rPr lang="en-US" sz="2400" dirty="0" smtClean="0"/>
              <a:t>The </a:t>
            </a:r>
            <a:r>
              <a:rPr lang="en-US" sz="2400" i="1" dirty="0" smtClean="0"/>
              <a:t>horizontal velocity vector </a:t>
            </a:r>
            <a:r>
              <a:rPr lang="en-US" sz="2400" dirty="0" smtClean="0"/>
              <a:t>is </a:t>
            </a:r>
            <a:r>
              <a:rPr lang="en-US" sz="2400" i="1" dirty="0" smtClean="0"/>
              <a:t>constant</a:t>
            </a:r>
            <a:r>
              <a:rPr lang="en-US" sz="2400" dirty="0" smtClean="0"/>
              <a:t> and does not require a calculation. The v</a:t>
            </a:r>
            <a:r>
              <a:rPr lang="en-US" sz="2400" i="1" dirty="0" smtClean="0"/>
              <a:t>ertical velocity vector must be calculated</a:t>
            </a:r>
            <a:r>
              <a:rPr lang="en-US" sz="2400" dirty="0" smtClean="0"/>
              <a:t> from the</a:t>
            </a:r>
            <a:r>
              <a:rPr lang="en-US" dirty="0" smtClean="0"/>
              <a:t> </a:t>
            </a:r>
            <a:r>
              <a:rPr lang="en-US" sz="2400" dirty="0" smtClean="0"/>
              <a:t>information given. </a:t>
            </a:r>
          </a:p>
          <a:p>
            <a:pPr lvl="1"/>
            <a:r>
              <a:rPr lang="en-US" dirty="0" smtClean="0">
                <a:solidFill>
                  <a:srgbClr val="002060"/>
                </a:solidFill>
              </a:rPr>
              <a:t>This may be done in two ways </a:t>
            </a:r>
          </a:p>
          <a:p>
            <a:pPr lvl="2"/>
            <a:r>
              <a:rPr lang="en-US" dirty="0" smtClean="0">
                <a:solidFill>
                  <a:srgbClr val="002060"/>
                </a:solidFill>
              </a:rPr>
              <a:t>if time has been calculated first then the equation relating initial and final vertical velocities, acceleration and time may be used:</a:t>
            </a:r>
          </a:p>
          <a:p>
            <a:pPr lvl="2"/>
            <a:endParaRPr lang="en-AU" dirty="0"/>
          </a:p>
        </p:txBody>
      </p:sp>
      <p:sp>
        <p:nvSpPr>
          <p:cNvPr id="6" name="Slide Number Placeholder 5"/>
          <p:cNvSpPr>
            <a:spLocks noGrp="1"/>
          </p:cNvSpPr>
          <p:nvPr>
            <p:ph type="sldNum" sz="quarter" idx="12"/>
          </p:nvPr>
        </p:nvSpPr>
        <p:spPr/>
        <p:txBody>
          <a:bodyPr/>
          <a:lstStyle/>
          <a:p>
            <a:fld id="{18F61218-7696-47EE-929F-29610EA7E53A}" type="slidenum">
              <a:rPr lang="en-AU" smtClean="0"/>
              <a:pPr/>
              <a:t>10</a:t>
            </a:fld>
            <a:endParaRPr lang="en-AU"/>
          </a:p>
        </p:txBody>
      </p:sp>
      <p:sp>
        <p:nvSpPr>
          <p:cNvPr id="7" name="Footer Placeholder 6"/>
          <p:cNvSpPr>
            <a:spLocks noGrp="1"/>
          </p:cNvSpPr>
          <p:nvPr>
            <p:ph type="ftr" sz="quarter" idx="11"/>
          </p:nvPr>
        </p:nvSpPr>
        <p:spPr/>
        <p:txBody>
          <a:bodyPr/>
          <a:lstStyle/>
          <a:p>
            <a:r>
              <a:rPr lang="en-AU" smtClean="0"/>
              <a:t>Yr 12 Physics BHS Projectile Motion </a:t>
            </a:r>
            <a:endParaRPr lang="en-AU"/>
          </a:p>
        </p:txBody>
      </p:sp>
      <mc:AlternateContent xmlns:mc="http://schemas.openxmlformats.org/markup-compatibility/2006" xmlns:a14="http://schemas.microsoft.com/office/drawing/2010/main">
        <mc:Choice Requires="a14">
          <p:sp>
            <p:nvSpPr>
              <p:cNvPr id="8" name="TextBox 7"/>
              <p:cNvSpPr txBox="1"/>
              <p:nvPr/>
            </p:nvSpPr>
            <p:spPr>
              <a:xfrm>
                <a:off x="3337649" y="6093296"/>
                <a:ext cx="21602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AU" i="1" smtClean="0">
                              <a:latin typeface="Cambria Math"/>
                            </a:rPr>
                          </m:ctrlPr>
                        </m:accPr>
                        <m:e>
                          <m:r>
                            <a:rPr lang="en-AU" b="0" i="1" smtClean="0">
                              <a:latin typeface="Cambria Math"/>
                            </a:rPr>
                            <m:t>𝑣</m:t>
                          </m:r>
                        </m:e>
                      </m:acc>
                      <m:r>
                        <a:rPr lang="en-AU" b="0" i="1" smtClean="0">
                          <a:latin typeface="Cambria Math"/>
                        </a:rPr>
                        <m:t>=</m:t>
                      </m:r>
                      <m:sSub>
                        <m:sSubPr>
                          <m:ctrlPr>
                            <a:rPr lang="en-AU" i="1">
                              <a:latin typeface="Cambria Math"/>
                            </a:rPr>
                          </m:ctrlPr>
                        </m:sSubPr>
                        <m:e>
                          <m:acc>
                            <m:accPr>
                              <m:chr m:val="⃗"/>
                              <m:ctrlPr>
                                <a:rPr lang="en-AU" i="1">
                                  <a:latin typeface="Cambria Math"/>
                                </a:rPr>
                              </m:ctrlPr>
                            </m:accPr>
                            <m:e>
                              <m:r>
                                <a:rPr lang="en-AU" i="1">
                                  <a:latin typeface="Cambria Math"/>
                                </a:rPr>
                                <m:t>𝑣</m:t>
                              </m:r>
                            </m:e>
                          </m:acc>
                        </m:e>
                        <m:sub>
                          <m:r>
                            <a:rPr lang="en-AU" i="1">
                              <a:latin typeface="Cambria Math"/>
                            </a:rPr>
                            <m:t>0</m:t>
                          </m:r>
                        </m:sub>
                      </m:sSub>
                      <m:r>
                        <a:rPr lang="en-AU" b="0" i="1" smtClean="0">
                          <a:latin typeface="Cambria Math"/>
                        </a:rPr>
                        <m:t>+ </m:t>
                      </m:r>
                      <m:acc>
                        <m:accPr>
                          <m:chr m:val="⃗"/>
                          <m:ctrlPr>
                            <a:rPr lang="en-AU" b="0" i="1" smtClean="0">
                              <a:latin typeface="Cambria Math"/>
                            </a:rPr>
                          </m:ctrlPr>
                        </m:accPr>
                        <m:e>
                          <m:r>
                            <a:rPr lang="en-AU" b="0" i="1" smtClean="0">
                              <a:latin typeface="Cambria Math"/>
                            </a:rPr>
                            <m:t>𝑎</m:t>
                          </m:r>
                        </m:e>
                      </m:acc>
                      <m:r>
                        <a:rPr lang="en-AU" b="0" i="1" smtClean="0">
                          <a:latin typeface="Cambria Math"/>
                        </a:rPr>
                        <m:t>𝑡</m:t>
                      </m:r>
                    </m:oMath>
                  </m:oMathPara>
                </a14:m>
                <a:endParaRPr lang="en-AU" dirty="0"/>
              </a:p>
            </p:txBody>
          </p:sp>
        </mc:Choice>
        <mc:Fallback xmlns="">
          <p:sp>
            <p:nvSpPr>
              <p:cNvPr id="8" name="TextBox 7"/>
              <p:cNvSpPr txBox="1">
                <a:spLocks noRot="1" noChangeAspect="1" noMove="1" noResize="1" noEditPoints="1" noAdjustHandles="1" noChangeArrowheads="1" noChangeShapeType="1" noTextEdit="1"/>
              </p:cNvSpPr>
              <p:nvPr/>
            </p:nvSpPr>
            <p:spPr>
              <a:xfrm>
                <a:off x="3337649" y="6093296"/>
                <a:ext cx="2160240" cy="369332"/>
              </a:xfrm>
              <a:prstGeom prst="rect">
                <a:avLst/>
              </a:prstGeom>
              <a:blipFill rotWithShape="1">
                <a:blip r:embed="rId3"/>
                <a:stretch>
                  <a:fillRect t="-21667" b="-1667"/>
                </a:stretch>
              </a:blipFill>
            </p:spPr>
            <p:txBody>
              <a:bodyPr/>
              <a:lstStyle/>
              <a:p>
                <a:r>
                  <a:rPr lang="en-AU">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time has not been calculated</a:t>
            </a:r>
            <a:endParaRPr lang="en-AU" dirty="0"/>
          </a:p>
        </p:txBody>
      </p:sp>
      <p:sp>
        <p:nvSpPr>
          <p:cNvPr id="3" name="Content Placeholder 2"/>
          <p:cNvSpPr>
            <a:spLocks noGrp="1"/>
          </p:cNvSpPr>
          <p:nvPr>
            <p:ph idx="1"/>
          </p:nvPr>
        </p:nvSpPr>
        <p:spPr/>
        <p:txBody>
          <a:bodyPr/>
          <a:lstStyle/>
          <a:p>
            <a:r>
              <a:rPr lang="en-US" dirty="0" smtClean="0"/>
              <a:t>then the equation relating initial and final vertical velocities, acceleration and distance fallen may be used:</a:t>
            </a:r>
            <a:endParaRPr lang="en-AU" dirty="0"/>
          </a:p>
        </p:txBody>
      </p:sp>
      <p:pic>
        <p:nvPicPr>
          <p:cNvPr id="24578" name="Picture 2"/>
          <p:cNvPicPr>
            <a:picLocks noChangeAspect="1" noChangeArrowheads="1"/>
          </p:cNvPicPr>
          <p:nvPr/>
        </p:nvPicPr>
        <p:blipFill>
          <a:blip r:embed="rId3"/>
          <a:srcRect/>
          <a:stretch>
            <a:fillRect/>
          </a:stretch>
        </p:blipFill>
        <p:spPr bwMode="auto">
          <a:xfrm>
            <a:off x="4357686" y="3071809"/>
            <a:ext cx="2500330" cy="669731"/>
          </a:xfrm>
          <a:prstGeom prst="rect">
            <a:avLst/>
          </a:prstGeom>
          <a:noFill/>
          <a:ln w="9525">
            <a:noFill/>
            <a:miter lim="800000"/>
            <a:headEnd/>
            <a:tailEnd/>
          </a:ln>
          <a:effectLst/>
        </p:spPr>
      </p:pic>
      <p:sp>
        <p:nvSpPr>
          <p:cNvPr id="5" name="Rectangle 4"/>
          <p:cNvSpPr/>
          <p:nvPr/>
        </p:nvSpPr>
        <p:spPr>
          <a:xfrm>
            <a:off x="857224" y="3786190"/>
            <a:ext cx="6572296" cy="1200329"/>
          </a:xfrm>
          <a:prstGeom prst="rect">
            <a:avLst/>
          </a:prstGeom>
        </p:spPr>
        <p:txBody>
          <a:bodyPr wrap="square">
            <a:spAutoFit/>
          </a:bodyPr>
          <a:lstStyle/>
          <a:p>
            <a:r>
              <a:rPr lang="en-US" dirty="0" smtClean="0"/>
              <a:t>The velocity </a:t>
            </a:r>
            <a:r>
              <a:rPr lang="en-US" b="1" i="1" dirty="0" smtClean="0"/>
              <a:t>v</a:t>
            </a:r>
            <a:r>
              <a:rPr lang="en-US" dirty="0" smtClean="0"/>
              <a:t> is then calculated from the vector</a:t>
            </a:r>
          </a:p>
          <a:p>
            <a:r>
              <a:rPr lang="en-US" dirty="0" smtClean="0"/>
              <a:t>sum of the horizontal and vertical velocities,</a:t>
            </a:r>
          </a:p>
          <a:p>
            <a:r>
              <a:rPr lang="en-US" dirty="0" smtClean="0"/>
              <a:t>including its direction as an angle below</a:t>
            </a:r>
          </a:p>
          <a:p>
            <a:r>
              <a:rPr lang="en-AU" dirty="0" smtClean="0"/>
              <a:t>the horizontal, </a:t>
            </a:r>
            <a:r>
              <a:rPr lang="en-AU" i="1" dirty="0" smtClean="0">
                <a:sym typeface="Symbol"/>
              </a:rPr>
              <a:t></a:t>
            </a:r>
            <a:r>
              <a:rPr lang="en-AU" i="1" dirty="0" smtClean="0"/>
              <a:t>.</a:t>
            </a:r>
            <a:endParaRPr lang="en-AU" dirty="0"/>
          </a:p>
        </p:txBody>
      </p:sp>
      <p:pic>
        <p:nvPicPr>
          <p:cNvPr id="24579" name="Picture 3"/>
          <p:cNvPicPr>
            <a:picLocks noChangeAspect="1" noChangeArrowheads="1"/>
          </p:cNvPicPr>
          <p:nvPr/>
        </p:nvPicPr>
        <p:blipFill>
          <a:blip r:embed="rId4"/>
          <a:srcRect/>
          <a:stretch>
            <a:fillRect/>
          </a:stretch>
        </p:blipFill>
        <p:spPr bwMode="auto">
          <a:xfrm>
            <a:off x="6072198" y="4000504"/>
            <a:ext cx="2485426" cy="1857388"/>
          </a:xfrm>
          <a:prstGeom prst="rect">
            <a:avLst/>
          </a:prstGeom>
          <a:noFill/>
          <a:ln w="9525">
            <a:noFill/>
            <a:miter lim="800000"/>
            <a:headEnd/>
            <a:tailEnd/>
          </a:ln>
          <a:effectLst/>
        </p:spPr>
      </p:pic>
      <p:pic>
        <p:nvPicPr>
          <p:cNvPr id="24580" name="Picture 4"/>
          <p:cNvPicPr>
            <a:picLocks noChangeAspect="1" noChangeArrowheads="1"/>
          </p:cNvPicPr>
          <p:nvPr/>
        </p:nvPicPr>
        <p:blipFill>
          <a:blip r:embed="rId5"/>
          <a:srcRect/>
          <a:stretch>
            <a:fillRect/>
          </a:stretch>
        </p:blipFill>
        <p:spPr bwMode="auto">
          <a:xfrm>
            <a:off x="3000364" y="4643446"/>
            <a:ext cx="3153477" cy="1500198"/>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18F61218-7696-47EE-929F-29610EA7E53A}" type="slidenum">
              <a:rPr lang="en-AU" smtClean="0"/>
              <a:pPr/>
              <a:t>11</a:t>
            </a:fld>
            <a:endParaRPr lang="en-AU"/>
          </a:p>
        </p:txBody>
      </p:sp>
      <p:sp>
        <p:nvSpPr>
          <p:cNvPr id="9" name="Footer Placeholder 8"/>
          <p:cNvSpPr>
            <a:spLocks noGrp="1"/>
          </p:cNvSpPr>
          <p:nvPr>
            <p:ph type="ftr" sz="quarter" idx="11"/>
          </p:nvPr>
        </p:nvSpPr>
        <p:spPr/>
        <p:txBody>
          <a:bodyPr/>
          <a:lstStyle/>
          <a:p>
            <a:r>
              <a:rPr lang="en-AU" smtClean="0"/>
              <a:t>Yr 12 Physics BHS Projectile Motion </a:t>
            </a: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Example 1.1</a:t>
            </a:r>
            <a:endParaRPr lang="en-AU" dirty="0"/>
          </a:p>
        </p:txBody>
      </p:sp>
      <p:sp>
        <p:nvSpPr>
          <p:cNvPr id="3" name="Content Placeholder 2"/>
          <p:cNvSpPr>
            <a:spLocks noGrp="1"/>
          </p:cNvSpPr>
          <p:nvPr>
            <p:ph idx="1"/>
          </p:nvPr>
        </p:nvSpPr>
        <p:spPr>
          <a:xfrm>
            <a:off x="500034" y="2000240"/>
            <a:ext cx="7258072" cy="4325112"/>
          </a:xfrm>
        </p:spPr>
        <p:txBody>
          <a:bodyPr>
            <a:normAutofit/>
          </a:bodyPr>
          <a:lstStyle/>
          <a:p>
            <a:pPr>
              <a:buNone/>
            </a:pPr>
            <a:r>
              <a:rPr lang="en-US" sz="2400" dirty="0" smtClean="0">
                <a:latin typeface="Arial Narrow" pitchFamily="34" charset="0"/>
              </a:rPr>
              <a:t>A marble is travelling at 2.0 ms</a:t>
            </a:r>
            <a:r>
              <a:rPr lang="en-US" sz="2400" baseline="30000" dirty="0" smtClean="0">
                <a:latin typeface="Arial Narrow" pitchFamily="34" charset="0"/>
              </a:rPr>
              <a:t>-1</a:t>
            </a:r>
            <a:r>
              <a:rPr lang="en-US" sz="2400" dirty="0" smtClean="0">
                <a:latin typeface="Arial Narrow" pitchFamily="34" charset="0"/>
              </a:rPr>
              <a:t> along a table top.</a:t>
            </a:r>
          </a:p>
          <a:p>
            <a:pPr>
              <a:buNone/>
            </a:pPr>
            <a:r>
              <a:rPr lang="en-US" sz="2400" dirty="0" smtClean="0">
                <a:latin typeface="Arial Narrow" pitchFamily="34" charset="0"/>
              </a:rPr>
              <a:t>The top of the table is 1.5 m above the floor</a:t>
            </a:r>
          </a:p>
          <a:p>
            <a:pPr>
              <a:buNone/>
            </a:pPr>
            <a:r>
              <a:rPr lang="en-AU" sz="2400" dirty="0" smtClean="0">
                <a:latin typeface="Arial Narrow" pitchFamily="34" charset="0"/>
              </a:rPr>
              <a:t>Find:</a:t>
            </a:r>
          </a:p>
          <a:p>
            <a:pPr>
              <a:buNone/>
            </a:pPr>
            <a:r>
              <a:rPr lang="en-US" sz="2400" dirty="0" smtClean="0">
                <a:latin typeface="Arial Narrow" pitchFamily="34" charset="0"/>
              </a:rPr>
              <a:t>(a) the time the marble will take to reach the floor</a:t>
            </a:r>
          </a:p>
          <a:p>
            <a:pPr>
              <a:buNone/>
            </a:pPr>
            <a:r>
              <a:rPr lang="en-US" sz="2400" dirty="0" smtClean="0">
                <a:latin typeface="Arial Narrow" pitchFamily="34" charset="0"/>
              </a:rPr>
              <a:t>(b) the distance from the table that the marble will land</a:t>
            </a:r>
          </a:p>
          <a:p>
            <a:pPr>
              <a:buNone/>
            </a:pPr>
            <a:r>
              <a:rPr lang="en-US" sz="2400" dirty="0" smtClean="0">
                <a:latin typeface="Arial Narrow" pitchFamily="34" charset="0"/>
              </a:rPr>
              <a:t>(c) the velocity of the marble just before it reaches the floor</a:t>
            </a:r>
            <a:r>
              <a:rPr lang="en-US" sz="2400" i="1" dirty="0" smtClean="0">
                <a:latin typeface="Arial Narrow" pitchFamily="34" charset="0"/>
              </a:rPr>
              <a:t>.</a:t>
            </a:r>
            <a:endParaRPr lang="en-AU" sz="2400" dirty="0">
              <a:latin typeface="Arial Narrow" pitchFamily="34" charset="0"/>
            </a:endParaRPr>
          </a:p>
        </p:txBody>
      </p:sp>
      <p:pic>
        <p:nvPicPr>
          <p:cNvPr id="25602" name="Picture 2"/>
          <p:cNvPicPr>
            <a:picLocks noChangeAspect="1" noChangeArrowheads="1"/>
          </p:cNvPicPr>
          <p:nvPr/>
        </p:nvPicPr>
        <p:blipFill>
          <a:blip r:embed="rId3"/>
          <a:srcRect/>
          <a:stretch>
            <a:fillRect/>
          </a:stretch>
        </p:blipFill>
        <p:spPr bwMode="auto">
          <a:xfrm>
            <a:off x="2928926" y="4500570"/>
            <a:ext cx="2714644" cy="191974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18F61218-7696-47EE-929F-29610EA7E53A}" type="slidenum">
              <a:rPr lang="en-AU" smtClean="0"/>
              <a:pPr/>
              <a:t>12</a:t>
            </a:fld>
            <a:endParaRPr lang="en-AU"/>
          </a:p>
        </p:txBody>
      </p:sp>
      <p:sp>
        <p:nvSpPr>
          <p:cNvPr id="6" name="Footer Placeholder 5"/>
          <p:cNvSpPr>
            <a:spLocks noGrp="1"/>
          </p:cNvSpPr>
          <p:nvPr>
            <p:ph type="ftr" sz="quarter" idx="11"/>
          </p:nvPr>
        </p:nvSpPr>
        <p:spPr/>
        <p:txBody>
          <a:bodyPr/>
          <a:lstStyle/>
          <a:p>
            <a:r>
              <a:rPr lang="en-AU" smtClean="0"/>
              <a:t>Yr 12 Physics BHS Projectile Motion </a:t>
            </a:r>
            <a:endParaRPr lang="en-A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Find the time to reach the floor</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13</a:t>
            </a:fld>
            <a:endParaRPr lang="en-AU"/>
          </a:p>
        </p:txBody>
      </p:sp>
      <mc:AlternateContent xmlns:mc="http://schemas.openxmlformats.org/markup-compatibility/2006" xmlns:a14="http://schemas.microsoft.com/office/drawing/2010/main">
        <mc:Choice Requires="a14">
          <p:sp>
            <p:nvSpPr>
              <p:cNvPr id="3" name="TextBox 2"/>
              <p:cNvSpPr txBox="1"/>
              <p:nvPr/>
            </p:nvSpPr>
            <p:spPr>
              <a:xfrm>
                <a:off x="2267744" y="1968647"/>
                <a:ext cx="3744416" cy="483466"/>
              </a:xfrm>
              <a:prstGeom prst="rect">
                <a:avLst/>
              </a:prstGeom>
              <a:noFill/>
            </p:spPr>
            <p:txBody>
              <a:bodyPr wrap="square" rtlCol="0">
                <a:spAutoFit/>
              </a:bodyPr>
              <a:lstStyle/>
              <a:p>
                <a:r>
                  <a:rPr lang="en-AU" dirty="0" smtClean="0"/>
                  <a:t>Use the equation </a:t>
                </a:r>
                <a14:m>
                  <m:oMath xmlns:m="http://schemas.openxmlformats.org/officeDocument/2006/math">
                    <m:acc>
                      <m:accPr>
                        <m:chr m:val="⃗"/>
                        <m:ctrlPr>
                          <a:rPr lang="en-AU" i="1">
                            <a:latin typeface="Cambria Math"/>
                          </a:rPr>
                        </m:ctrlPr>
                      </m:accPr>
                      <m:e>
                        <m:r>
                          <a:rPr lang="en-AU" i="1">
                            <a:latin typeface="Cambria Math"/>
                          </a:rPr>
                          <m:t>𝑠</m:t>
                        </m:r>
                      </m:e>
                    </m:acc>
                    <m:r>
                      <a:rPr lang="en-AU" i="1">
                        <a:latin typeface="Cambria Math"/>
                      </a:rPr>
                      <m:t>=</m:t>
                    </m:r>
                    <m:sSub>
                      <m:sSubPr>
                        <m:ctrlPr>
                          <a:rPr lang="en-AU" i="1">
                            <a:latin typeface="Cambria Math"/>
                          </a:rPr>
                        </m:ctrlPr>
                      </m:sSubPr>
                      <m:e>
                        <m:acc>
                          <m:accPr>
                            <m:chr m:val="⃗"/>
                            <m:ctrlPr>
                              <a:rPr lang="en-AU" i="1">
                                <a:latin typeface="Cambria Math"/>
                              </a:rPr>
                            </m:ctrlPr>
                          </m:accPr>
                          <m:e>
                            <m:r>
                              <a:rPr lang="en-AU" i="1">
                                <a:latin typeface="Cambria Math"/>
                              </a:rPr>
                              <m:t>𝑣</m:t>
                            </m:r>
                          </m:e>
                        </m:acc>
                      </m:e>
                      <m:sub>
                        <m:r>
                          <a:rPr lang="en-AU" i="1">
                            <a:latin typeface="Cambria Math"/>
                          </a:rPr>
                          <m:t>0</m:t>
                        </m:r>
                      </m:sub>
                    </m:sSub>
                    <m:r>
                      <a:rPr lang="en-AU" i="1">
                        <a:latin typeface="Cambria Math"/>
                      </a:rPr>
                      <m:t>𝑡</m:t>
                    </m:r>
                    <m:r>
                      <a:rPr lang="en-AU" i="1">
                        <a:latin typeface="Cambria Math"/>
                      </a:rPr>
                      <m:t>+</m:t>
                    </m:r>
                    <m:f>
                      <m:fPr>
                        <m:ctrlPr>
                          <a:rPr lang="en-AU" i="1">
                            <a:latin typeface="Cambria Math"/>
                          </a:rPr>
                        </m:ctrlPr>
                      </m:fPr>
                      <m:num>
                        <m:r>
                          <a:rPr lang="en-AU" i="1">
                            <a:latin typeface="Cambria Math"/>
                          </a:rPr>
                          <m:t>1</m:t>
                        </m:r>
                      </m:num>
                      <m:den>
                        <m:r>
                          <a:rPr lang="en-AU" i="1">
                            <a:latin typeface="Cambria Math"/>
                          </a:rPr>
                          <m:t>2</m:t>
                        </m:r>
                      </m:den>
                    </m:f>
                    <m:acc>
                      <m:accPr>
                        <m:chr m:val="⃗"/>
                        <m:ctrlPr>
                          <a:rPr lang="en-AU" i="1">
                            <a:latin typeface="Cambria Math"/>
                          </a:rPr>
                        </m:ctrlPr>
                      </m:accPr>
                      <m:e>
                        <m:r>
                          <a:rPr lang="en-AU" i="1">
                            <a:latin typeface="Cambria Math"/>
                          </a:rPr>
                          <m:t>𝑎</m:t>
                        </m:r>
                      </m:e>
                    </m:acc>
                    <m:sSup>
                      <m:sSupPr>
                        <m:ctrlPr>
                          <a:rPr lang="en-AU" i="1">
                            <a:latin typeface="Cambria Math"/>
                          </a:rPr>
                        </m:ctrlPr>
                      </m:sSupPr>
                      <m:e>
                        <m:r>
                          <a:rPr lang="en-AU" i="1">
                            <a:latin typeface="Cambria Math"/>
                          </a:rPr>
                          <m:t>𝑡</m:t>
                        </m:r>
                      </m:e>
                      <m:sup>
                        <m:r>
                          <a:rPr lang="en-AU" i="1">
                            <a:latin typeface="Cambria Math"/>
                          </a:rPr>
                          <m:t>2</m:t>
                        </m:r>
                      </m:sup>
                    </m:sSup>
                  </m:oMath>
                </a14:m>
                <a:endParaRPr lang="en-AU" dirty="0"/>
              </a:p>
            </p:txBody>
          </p:sp>
        </mc:Choice>
        <mc:Fallback xmlns="">
          <p:sp>
            <p:nvSpPr>
              <p:cNvPr id="3" name="TextBox 2"/>
              <p:cNvSpPr txBox="1">
                <a:spLocks noRot="1" noChangeAspect="1" noMove="1" noResize="1" noEditPoints="1" noAdjustHandles="1" noChangeArrowheads="1" noChangeShapeType="1" noTextEdit="1"/>
              </p:cNvSpPr>
              <p:nvPr/>
            </p:nvSpPr>
            <p:spPr>
              <a:xfrm>
                <a:off x="2267744" y="1968647"/>
                <a:ext cx="3744416" cy="483466"/>
              </a:xfrm>
              <a:prstGeom prst="rect">
                <a:avLst/>
              </a:prstGeom>
              <a:blipFill rotWithShape="1">
                <a:blip r:embed="rId3"/>
                <a:stretch>
                  <a:fillRect l="-1303" t="-5063" b="-7595"/>
                </a:stretch>
              </a:blipFill>
            </p:spPr>
            <p:txBody>
              <a:bodyPr/>
              <a:lstStyle/>
              <a:p>
                <a:r>
                  <a:rPr lang="en-AU">
                    <a:noFill/>
                  </a:rPr>
                  <a:t> </a:t>
                </a:r>
              </a:p>
            </p:txBody>
          </p:sp>
        </mc:Fallback>
      </mc:AlternateContent>
      <p:sp>
        <p:nvSpPr>
          <p:cNvPr id="8" name="TextBox 7"/>
          <p:cNvSpPr txBox="1"/>
          <p:nvPr/>
        </p:nvSpPr>
        <p:spPr>
          <a:xfrm>
            <a:off x="539552" y="2646401"/>
            <a:ext cx="4536504" cy="369332"/>
          </a:xfrm>
          <a:prstGeom prst="rect">
            <a:avLst/>
          </a:prstGeom>
          <a:noFill/>
        </p:spPr>
        <p:txBody>
          <a:bodyPr wrap="square" rtlCol="0">
            <a:spAutoFit/>
          </a:bodyPr>
          <a:lstStyle/>
          <a:p>
            <a:r>
              <a:rPr lang="en-AU" dirty="0" smtClean="0"/>
              <a:t>v</a:t>
            </a:r>
            <a:r>
              <a:rPr lang="en-AU" baseline="-25000" dirty="0" smtClean="0"/>
              <a:t>0y</a:t>
            </a:r>
            <a:r>
              <a:rPr lang="en-AU" dirty="0" smtClean="0"/>
              <a:t> = 0 ms</a:t>
            </a:r>
            <a:r>
              <a:rPr lang="en-AU" baseline="30000" dirty="0" smtClean="0"/>
              <a:t>-1</a:t>
            </a:r>
            <a:r>
              <a:rPr lang="en-AU" dirty="0" smtClean="0"/>
              <a:t> so the equation becomes:</a:t>
            </a:r>
            <a:endParaRPr lang="en-AU" dirty="0"/>
          </a:p>
        </p:txBody>
      </p:sp>
      <mc:AlternateContent xmlns:mc="http://schemas.openxmlformats.org/markup-compatibility/2006" xmlns:a14="http://schemas.microsoft.com/office/drawing/2010/main">
        <mc:Choice Requires="a14">
          <p:sp>
            <p:nvSpPr>
              <p:cNvPr id="11" name="TextBox 10"/>
              <p:cNvSpPr txBox="1"/>
              <p:nvPr/>
            </p:nvSpPr>
            <p:spPr>
              <a:xfrm>
                <a:off x="899592" y="3209510"/>
                <a:ext cx="3312368" cy="335566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AU" i="1" smtClean="0">
                              <a:latin typeface="Cambria Math"/>
                            </a:rPr>
                          </m:ctrlPr>
                        </m:sSubPr>
                        <m:e>
                          <m:r>
                            <a:rPr lang="en-AU" b="0" i="1" smtClean="0">
                              <a:latin typeface="Cambria Math"/>
                            </a:rPr>
                            <m:t>𝑠</m:t>
                          </m:r>
                        </m:e>
                        <m:sub>
                          <m:r>
                            <a:rPr lang="en-AU" b="0" i="1" smtClean="0">
                              <a:latin typeface="Cambria Math"/>
                            </a:rPr>
                            <m:t>𝑦</m:t>
                          </m:r>
                        </m:sub>
                      </m:sSub>
                      <m:r>
                        <a:rPr lang="en-AU" b="0" i="1" smtClean="0">
                          <a:latin typeface="Cambria Math"/>
                        </a:rPr>
                        <m:t>=</m:t>
                      </m:r>
                      <m:f>
                        <m:fPr>
                          <m:ctrlPr>
                            <a:rPr lang="en-AU" b="0" i="1" smtClean="0">
                              <a:latin typeface="Cambria Math"/>
                            </a:rPr>
                          </m:ctrlPr>
                        </m:fPr>
                        <m:num>
                          <m:r>
                            <a:rPr lang="en-AU" b="0" i="1" smtClean="0">
                              <a:latin typeface="Cambria Math"/>
                            </a:rPr>
                            <m:t>1</m:t>
                          </m:r>
                        </m:num>
                        <m:den>
                          <m:r>
                            <a:rPr lang="en-AU" b="0" i="1" smtClean="0">
                              <a:latin typeface="Cambria Math"/>
                            </a:rPr>
                            <m:t>2</m:t>
                          </m:r>
                        </m:den>
                      </m:f>
                      <m:sSub>
                        <m:sSubPr>
                          <m:ctrlPr>
                            <a:rPr lang="en-AU" b="0" i="1" smtClean="0">
                              <a:latin typeface="Cambria Math"/>
                            </a:rPr>
                          </m:ctrlPr>
                        </m:sSubPr>
                        <m:e>
                          <m:r>
                            <a:rPr lang="en-AU" b="0" i="1" smtClean="0">
                              <a:latin typeface="Cambria Math"/>
                            </a:rPr>
                            <m:t>𝑎</m:t>
                          </m:r>
                        </m:e>
                        <m:sub>
                          <m:r>
                            <a:rPr lang="en-AU" b="0" i="1" smtClean="0">
                              <a:latin typeface="Cambria Math"/>
                            </a:rPr>
                            <m:t>𝑦</m:t>
                          </m:r>
                        </m:sub>
                      </m:sSub>
                      <m:sSup>
                        <m:sSupPr>
                          <m:ctrlPr>
                            <a:rPr lang="en-AU" b="0" i="1" smtClean="0">
                              <a:latin typeface="Cambria Math"/>
                            </a:rPr>
                          </m:ctrlPr>
                        </m:sSupPr>
                        <m:e>
                          <m:r>
                            <a:rPr lang="en-AU" b="0" i="1" smtClean="0">
                              <a:latin typeface="Cambria Math"/>
                            </a:rPr>
                            <m:t>𝑡</m:t>
                          </m:r>
                        </m:e>
                        <m:sup>
                          <m:r>
                            <a:rPr lang="en-AU" b="0" i="1" smtClean="0">
                              <a:latin typeface="Cambria Math"/>
                            </a:rPr>
                            <m:t>2</m:t>
                          </m:r>
                        </m:sup>
                      </m:sSup>
                    </m:oMath>
                  </m:oMathPara>
                </a14:m>
                <a:endParaRPr lang="en-AU" dirty="0" smtClean="0"/>
              </a:p>
              <a:p>
                <a:endParaRPr lang="en-AU" dirty="0"/>
              </a:p>
              <a:p>
                <a:pPr lvl="1"/>
                <a14:m>
                  <m:oMathPara xmlns:m="http://schemas.openxmlformats.org/officeDocument/2006/math">
                    <m:oMathParaPr>
                      <m:jc m:val="centerGroup"/>
                    </m:oMathParaPr>
                    <m:oMath xmlns:m="http://schemas.openxmlformats.org/officeDocument/2006/math">
                      <m:r>
                        <a:rPr lang="en-AU" i="1" smtClean="0">
                          <a:latin typeface="Cambria Math"/>
                          <a:ea typeface="Cambria Math"/>
                        </a:rPr>
                        <m:t>∴</m:t>
                      </m:r>
                      <m:r>
                        <a:rPr lang="en-AU" b="0" i="1" smtClean="0">
                          <a:latin typeface="Cambria Math"/>
                          <a:ea typeface="Cambria Math"/>
                        </a:rPr>
                        <m:t>𝑡</m:t>
                      </m:r>
                      <m:r>
                        <a:rPr lang="en-AU" b="0" i="1" smtClean="0">
                          <a:latin typeface="Cambria Math"/>
                          <a:ea typeface="Cambria Math"/>
                        </a:rPr>
                        <m:t>= </m:t>
                      </m:r>
                      <m:rad>
                        <m:radPr>
                          <m:degHide m:val="on"/>
                          <m:ctrlPr>
                            <a:rPr lang="en-AU" b="0" i="1" smtClean="0">
                              <a:latin typeface="Cambria Math"/>
                              <a:ea typeface="Cambria Math"/>
                            </a:rPr>
                          </m:ctrlPr>
                        </m:radPr>
                        <m:deg/>
                        <m:e>
                          <m:f>
                            <m:fPr>
                              <m:ctrlPr>
                                <a:rPr lang="en-AU" b="0" i="1" smtClean="0">
                                  <a:latin typeface="Cambria Math"/>
                                  <a:ea typeface="Cambria Math"/>
                                </a:rPr>
                              </m:ctrlPr>
                            </m:fPr>
                            <m:num>
                              <m:r>
                                <a:rPr lang="en-AU" b="0" i="1" smtClean="0">
                                  <a:latin typeface="Cambria Math"/>
                                  <a:ea typeface="Cambria Math"/>
                                </a:rPr>
                                <m:t>2</m:t>
                              </m:r>
                              <m:sSub>
                                <m:sSubPr>
                                  <m:ctrlPr>
                                    <a:rPr lang="en-AU" b="0" i="1" smtClean="0">
                                      <a:latin typeface="Cambria Math"/>
                                      <a:ea typeface="Cambria Math"/>
                                    </a:rPr>
                                  </m:ctrlPr>
                                </m:sSubPr>
                                <m:e>
                                  <m:r>
                                    <a:rPr lang="en-AU" b="0" i="1" smtClean="0">
                                      <a:latin typeface="Cambria Math"/>
                                      <a:ea typeface="Cambria Math"/>
                                    </a:rPr>
                                    <m:t>𝑠</m:t>
                                  </m:r>
                                </m:e>
                                <m:sub>
                                  <m:r>
                                    <a:rPr lang="en-AU" b="0" i="1" smtClean="0">
                                      <a:latin typeface="Cambria Math"/>
                                      <a:ea typeface="Cambria Math"/>
                                    </a:rPr>
                                    <m:t>𝑦</m:t>
                                  </m:r>
                                </m:sub>
                              </m:sSub>
                            </m:num>
                            <m:den>
                              <m:sSub>
                                <m:sSubPr>
                                  <m:ctrlPr>
                                    <a:rPr lang="en-AU" b="0" i="1" smtClean="0">
                                      <a:latin typeface="Cambria Math"/>
                                      <a:ea typeface="Cambria Math"/>
                                    </a:rPr>
                                  </m:ctrlPr>
                                </m:sSubPr>
                                <m:e>
                                  <m:r>
                                    <a:rPr lang="en-AU" b="0" i="1" smtClean="0">
                                      <a:latin typeface="Cambria Math"/>
                                      <a:ea typeface="Cambria Math"/>
                                    </a:rPr>
                                    <m:t>𝑎</m:t>
                                  </m:r>
                                </m:e>
                                <m:sub>
                                  <m:r>
                                    <a:rPr lang="en-AU" b="0" i="1" smtClean="0">
                                      <a:latin typeface="Cambria Math"/>
                                      <a:ea typeface="Cambria Math"/>
                                    </a:rPr>
                                    <m:t>𝑦</m:t>
                                  </m:r>
                                </m:sub>
                              </m:sSub>
                            </m:den>
                          </m:f>
                        </m:e>
                      </m:rad>
                    </m:oMath>
                  </m:oMathPara>
                </a14:m>
                <a:endParaRPr lang="en-AU" b="0" dirty="0" smtClean="0">
                  <a:ea typeface="Cambria Math"/>
                </a:endParaRPr>
              </a:p>
              <a:p>
                <a:endParaRPr lang="en-AU" dirty="0" smtClean="0"/>
              </a:p>
              <a:p>
                <a:pPr/>
                <a14:m>
                  <m:oMathPara xmlns:m="http://schemas.openxmlformats.org/officeDocument/2006/math">
                    <m:oMathParaPr>
                      <m:jc m:val="centerGroup"/>
                    </m:oMathParaPr>
                    <m:oMath xmlns:m="http://schemas.openxmlformats.org/officeDocument/2006/math">
                      <m:r>
                        <a:rPr lang="en-AU" b="0" i="1" smtClean="0">
                          <a:latin typeface="Cambria Math"/>
                        </a:rPr>
                        <m:t>= </m:t>
                      </m:r>
                      <m:rad>
                        <m:radPr>
                          <m:degHide m:val="on"/>
                          <m:ctrlPr>
                            <a:rPr lang="en-AU" b="0" i="1" smtClean="0">
                              <a:latin typeface="Cambria Math"/>
                            </a:rPr>
                          </m:ctrlPr>
                        </m:radPr>
                        <m:deg/>
                        <m:e>
                          <m:f>
                            <m:fPr>
                              <m:ctrlPr>
                                <a:rPr lang="en-AU" b="0" i="1" smtClean="0">
                                  <a:latin typeface="Cambria Math"/>
                                </a:rPr>
                              </m:ctrlPr>
                            </m:fPr>
                            <m:num>
                              <m:r>
                                <a:rPr lang="en-AU" b="0" i="1" smtClean="0">
                                  <a:latin typeface="Cambria Math"/>
                                </a:rPr>
                                <m:t>2 </m:t>
                              </m:r>
                              <m:r>
                                <a:rPr lang="en-AU" b="0" i="1" smtClean="0">
                                  <a:latin typeface="Cambria Math"/>
                                  <a:ea typeface="Cambria Math"/>
                                </a:rPr>
                                <m:t>×  1.5</m:t>
                              </m:r>
                            </m:num>
                            <m:den>
                              <m:r>
                                <a:rPr lang="en-AU" b="0" i="1" smtClean="0">
                                  <a:latin typeface="Cambria Math"/>
                                </a:rPr>
                                <m:t>9.8</m:t>
                              </m:r>
                            </m:den>
                          </m:f>
                        </m:e>
                      </m:rad>
                    </m:oMath>
                  </m:oMathPara>
                </a14:m>
                <a:endParaRPr lang="en-AU" dirty="0" smtClean="0"/>
              </a:p>
              <a:p>
                <a:endParaRPr lang="en-AU" dirty="0"/>
              </a:p>
              <a:p>
                <a:r>
                  <a:rPr lang="en-AU" dirty="0" smtClean="0"/>
                  <a:t>	= 0.55s (2sf)</a:t>
                </a:r>
                <a:endParaRPr lang="en-AU" dirty="0"/>
              </a:p>
            </p:txBody>
          </p:sp>
        </mc:Choice>
        <mc:Fallback xmlns="">
          <p:sp>
            <p:nvSpPr>
              <p:cNvPr id="11" name="TextBox 10"/>
              <p:cNvSpPr txBox="1">
                <a:spLocks noRot="1" noChangeAspect="1" noMove="1" noResize="1" noEditPoints="1" noAdjustHandles="1" noChangeArrowheads="1" noChangeShapeType="1" noTextEdit="1"/>
              </p:cNvSpPr>
              <p:nvPr/>
            </p:nvSpPr>
            <p:spPr>
              <a:xfrm>
                <a:off x="899592" y="3209510"/>
                <a:ext cx="3312368" cy="3355662"/>
              </a:xfrm>
              <a:prstGeom prst="rect">
                <a:avLst/>
              </a:prstGeom>
              <a:blipFill rotWithShape="1">
                <a:blip r:embed="rId4"/>
                <a:stretch>
                  <a:fillRect b="-1815"/>
                </a:stretch>
              </a:blipFill>
            </p:spPr>
            <p:txBody>
              <a:bodyPr/>
              <a:lstStyle/>
              <a:p>
                <a:r>
                  <a:rPr lang="en-AU">
                    <a:noFill/>
                  </a:rPr>
                  <a:t> </a:t>
                </a:r>
              </a:p>
            </p:txBody>
          </p:sp>
        </mc:Fallback>
      </mc:AlternateContent>
      <p:sp>
        <p:nvSpPr>
          <p:cNvPr id="13" name="TextBox 12"/>
          <p:cNvSpPr txBox="1"/>
          <p:nvPr/>
        </p:nvSpPr>
        <p:spPr>
          <a:xfrm>
            <a:off x="5508104" y="4175339"/>
            <a:ext cx="2448272" cy="923330"/>
          </a:xfrm>
          <a:prstGeom prst="rect">
            <a:avLst/>
          </a:prstGeom>
          <a:noFill/>
        </p:spPr>
        <p:txBody>
          <a:bodyPr wrap="square" rtlCol="0">
            <a:spAutoFit/>
          </a:bodyPr>
          <a:lstStyle/>
          <a:p>
            <a:r>
              <a:rPr lang="en-AU" dirty="0" smtClean="0"/>
              <a:t>The marble will take 0.55 seconds to reach the floor</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Find the distance from the table at which the marble lands</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14</a:t>
            </a:fld>
            <a:endParaRPr lang="en-AU"/>
          </a:p>
        </p:txBody>
      </p:sp>
      <p:sp>
        <p:nvSpPr>
          <p:cNvPr id="6" name="TextBox 5"/>
          <p:cNvSpPr txBox="1"/>
          <p:nvPr/>
        </p:nvSpPr>
        <p:spPr>
          <a:xfrm>
            <a:off x="971600" y="2348880"/>
            <a:ext cx="6480720" cy="369332"/>
          </a:xfrm>
          <a:prstGeom prst="rect">
            <a:avLst/>
          </a:prstGeom>
          <a:noFill/>
        </p:spPr>
        <p:txBody>
          <a:bodyPr wrap="square" rtlCol="0">
            <a:spAutoFit/>
          </a:bodyPr>
          <a:lstStyle/>
          <a:p>
            <a:r>
              <a:rPr lang="en-AU" dirty="0" smtClean="0"/>
              <a:t>Use the equation s = </a:t>
            </a:r>
            <a:r>
              <a:rPr lang="en-AU" dirty="0" err="1" smtClean="0"/>
              <a:t>vt</a:t>
            </a:r>
            <a:r>
              <a:rPr lang="en-AU" dirty="0" smtClean="0"/>
              <a:t> to find range when the time is known </a:t>
            </a:r>
            <a:endParaRPr lang="en-AU" dirty="0"/>
          </a:p>
        </p:txBody>
      </p:sp>
      <p:sp>
        <p:nvSpPr>
          <p:cNvPr id="7" name="TextBox 6"/>
          <p:cNvSpPr txBox="1"/>
          <p:nvPr/>
        </p:nvSpPr>
        <p:spPr>
          <a:xfrm>
            <a:off x="2663788" y="3068960"/>
            <a:ext cx="2304256" cy="1477328"/>
          </a:xfrm>
          <a:prstGeom prst="rect">
            <a:avLst/>
          </a:prstGeom>
          <a:noFill/>
        </p:spPr>
        <p:txBody>
          <a:bodyPr wrap="square" rtlCol="0">
            <a:spAutoFit/>
          </a:bodyPr>
          <a:lstStyle/>
          <a:p>
            <a:r>
              <a:rPr lang="en-AU" dirty="0" err="1" smtClean="0"/>
              <a:t>s</a:t>
            </a:r>
            <a:r>
              <a:rPr lang="en-AU" baseline="-25000" dirty="0" err="1" smtClean="0"/>
              <a:t>x</a:t>
            </a:r>
            <a:r>
              <a:rPr lang="en-AU" dirty="0" smtClean="0"/>
              <a:t> = </a:t>
            </a:r>
            <a:r>
              <a:rPr lang="en-AU" dirty="0" err="1" smtClean="0"/>
              <a:t>v</a:t>
            </a:r>
            <a:r>
              <a:rPr lang="en-AU" baseline="-25000" dirty="0" err="1" smtClean="0"/>
              <a:t>x</a:t>
            </a:r>
            <a:r>
              <a:rPr lang="en-AU" dirty="0" err="1" smtClean="0"/>
              <a:t>t</a:t>
            </a:r>
            <a:endParaRPr lang="en-AU" dirty="0" smtClean="0"/>
          </a:p>
          <a:p>
            <a:endParaRPr lang="en-AU" dirty="0" smtClean="0"/>
          </a:p>
          <a:p>
            <a:r>
              <a:rPr lang="en-AU" dirty="0" smtClean="0"/>
              <a:t>= 2 x 0.55</a:t>
            </a:r>
          </a:p>
          <a:p>
            <a:endParaRPr lang="en-AU" dirty="0" smtClean="0"/>
          </a:p>
          <a:p>
            <a:r>
              <a:rPr lang="en-AU" dirty="0" smtClean="0"/>
              <a:t>= 1.1m (2sf)</a:t>
            </a:r>
            <a:endParaRPr lang="en-AU" dirty="0"/>
          </a:p>
        </p:txBody>
      </p:sp>
      <p:sp>
        <p:nvSpPr>
          <p:cNvPr id="9" name="TextBox 8"/>
          <p:cNvSpPr txBox="1"/>
          <p:nvPr/>
        </p:nvSpPr>
        <p:spPr>
          <a:xfrm>
            <a:off x="2699792" y="5301208"/>
            <a:ext cx="2232248" cy="923330"/>
          </a:xfrm>
          <a:prstGeom prst="rect">
            <a:avLst/>
          </a:prstGeom>
          <a:noFill/>
        </p:spPr>
        <p:txBody>
          <a:bodyPr wrap="square" rtlCol="0">
            <a:spAutoFit/>
          </a:bodyPr>
          <a:lstStyle/>
          <a:p>
            <a:r>
              <a:rPr lang="en-AU" dirty="0" smtClean="0"/>
              <a:t>The marble will land 1.1m away from the table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857232"/>
            <a:ext cx="8229600" cy="1066800"/>
          </a:xfrm>
        </p:spPr>
        <p:txBody>
          <a:bodyPr/>
          <a:lstStyle/>
          <a:p>
            <a:r>
              <a:rPr lang="en-US" b="1" dirty="0" smtClean="0"/>
              <a:t>Final velocity of the marble</a:t>
            </a:r>
            <a:endParaRPr lang="en-AU" dirty="0"/>
          </a:p>
        </p:txBody>
      </p:sp>
      <p:sp>
        <p:nvSpPr>
          <p:cNvPr id="3" name="Content Placeholder 2"/>
          <p:cNvSpPr>
            <a:spLocks noGrp="1"/>
          </p:cNvSpPr>
          <p:nvPr>
            <p:ph idx="1"/>
          </p:nvPr>
        </p:nvSpPr>
        <p:spPr>
          <a:xfrm>
            <a:off x="428596" y="1857364"/>
            <a:ext cx="8229600" cy="4325112"/>
          </a:xfrm>
        </p:spPr>
        <p:txBody>
          <a:bodyPr/>
          <a:lstStyle/>
          <a:p>
            <a:r>
              <a:rPr lang="en-US" sz="2400" i="1" dirty="0" smtClean="0"/>
              <a:t>First find the vertical velocity component</a:t>
            </a:r>
            <a:r>
              <a:rPr lang="en-US" i="1" dirty="0" smtClean="0"/>
              <a:t>:</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15</a:t>
            </a:fld>
            <a:endParaRPr lang="en-AU"/>
          </a:p>
        </p:txBody>
      </p:sp>
      <p:sp>
        <p:nvSpPr>
          <p:cNvPr id="7" name="Rectangle 6"/>
          <p:cNvSpPr/>
          <p:nvPr/>
        </p:nvSpPr>
        <p:spPr>
          <a:xfrm>
            <a:off x="928662" y="3386329"/>
            <a:ext cx="7000924" cy="830997"/>
          </a:xfrm>
          <a:prstGeom prst="rect">
            <a:avLst/>
          </a:prstGeom>
        </p:spPr>
        <p:txBody>
          <a:bodyPr wrap="square">
            <a:spAutoFit/>
          </a:bodyPr>
          <a:lstStyle/>
          <a:p>
            <a:r>
              <a:rPr lang="en-US" i="1" dirty="0" smtClean="0"/>
              <a:t>We already know the horizontal component</a:t>
            </a:r>
            <a:r>
              <a:rPr lang="en-US" dirty="0" smtClean="0"/>
              <a:t> </a:t>
            </a:r>
            <a:r>
              <a:rPr lang="en-US" dirty="0" err="1" smtClean="0"/>
              <a:t>v</a:t>
            </a:r>
            <a:r>
              <a:rPr lang="en-US" baseline="-25000" dirty="0" err="1" smtClean="0"/>
              <a:t>y</a:t>
            </a:r>
            <a:r>
              <a:rPr lang="en-US" dirty="0" smtClean="0"/>
              <a:t> </a:t>
            </a:r>
            <a:r>
              <a:rPr lang="en-US" i="1" dirty="0" smtClean="0"/>
              <a:t>= 2 ms</a:t>
            </a:r>
            <a:r>
              <a:rPr lang="en-US" i="1" baseline="30000" dirty="0" smtClean="0"/>
              <a:t>-1</a:t>
            </a:r>
          </a:p>
          <a:p>
            <a:endParaRPr lang="en-US" i="1" baseline="30000" dirty="0" smtClean="0"/>
          </a:p>
          <a:p>
            <a:r>
              <a:rPr lang="en-US" i="1" dirty="0" smtClean="0"/>
              <a:t>Find the vector sum of the vertical and horizontal components:</a:t>
            </a:r>
            <a:endParaRPr lang="en-AU" dirty="0"/>
          </a:p>
        </p:txBody>
      </p:sp>
      <p:pic>
        <p:nvPicPr>
          <p:cNvPr id="28675" name="Picture 3"/>
          <p:cNvPicPr>
            <a:picLocks noChangeAspect="1" noChangeArrowheads="1"/>
          </p:cNvPicPr>
          <p:nvPr/>
        </p:nvPicPr>
        <p:blipFill>
          <a:blip r:embed="rId3"/>
          <a:srcRect/>
          <a:stretch>
            <a:fillRect/>
          </a:stretch>
        </p:blipFill>
        <p:spPr bwMode="auto">
          <a:xfrm>
            <a:off x="1142976" y="4214818"/>
            <a:ext cx="2571768" cy="1892886"/>
          </a:xfrm>
          <a:prstGeom prst="rect">
            <a:avLst/>
          </a:prstGeom>
          <a:noFill/>
          <a:ln w="9525">
            <a:noFill/>
            <a:miter lim="800000"/>
            <a:headEnd/>
            <a:tailEnd/>
          </a:ln>
          <a:effectLst/>
        </p:spPr>
      </p:pic>
      <p:pic>
        <p:nvPicPr>
          <p:cNvPr id="28676" name="Picture 4"/>
          <p:cNvPicPr>
            <a:picLocks noChangeAspect="1" noChangeArrowheads="1"/>
          </p:cNvPicPr>
          <p:nvPr/>
        </p:nvPicPr>
        <p:blipFill>
          <a:blip r:embed="rId4"/>
          <a:srcRect/>
          <a:stretch>
            <a:fillRect/>
          </a:stretch>
        </p:blipFill>
        <p:spPr bwMode="auto">
          <a:xfrm>
            <a:off x="4857752" y="4143380"/>
            <a:ext cx="2311403" cy="2071702"/>
          </a:xfrm>
          <a:prstGeom prst="rect">
            <a:avLst/>
          </a:prstGeom>
          <a:noFill/>
          <a:ln w="9525">
            <a:noFill/>
            <a:miter lim="800000"/>
            <a:headEnd/>
            <a:tailEnd/>
          </a:ln>
          <a:effectLst/>
        </p:spPr>
      </p:pic>
      <p:sp>
        <p:nvSpPr>
          <p:cNvPr id="10" name="Rectangle 9"/>
          <p:cNvSpPr/>
          <p:nvPr/>
        </p:nvSpPr>
        <p:spPr>
          <a:xfrm>
            <a:off x="285720" y="6143644"/>
            <a:ext cx="8286808" cy="646331"/>
          </a:xfrm>
          <a:prstGeom prst="rect">
            <a:avLst/>
          </a:prstGeom>
        </p:spPr>
        <p:txBody>
          <a:bodyPr wrap="square">
            <a:spAutoFit/>
          </a:bodyPr>
          <a:lstStyle/>
          <a:p>
            <a:r>
              <a:rPr lang="en-US" dirty="0" smtClean="0"/>
              <a:t>i.e.. the marble hits the floor at a velocity of 5.8 ms</a:t>
            </a:r>
            <a:r>
              <a:rPr lang="en-US" baseline="30000" dirty="0" smtClean="0"/>
              <a:t>-1</a:t>
            </a:r>
            <a:r>
              <a:rPr lang="en-US" dirty="0" smtClean="0"/>
              <a:t> at an angle of 70° below the horizontal.</a:t>
            </a:r>
            <a:endParaRPr lang="en-AU" dirty="0"/>
          </a:p>
        </p:txBody>
      </p:sp>
      <p:sp>
        <p:nvSpPr>
          <p:cNvPr id="8" name="TextBox 7"/>
          <p:cNvSpPr txBox="1"/>
          <p:nvPr/>
        </p:nvSpPr>
        <p:spPr>
          <a:xfrm>
            <a:off x="2771800" y="2348880"/>
            <a:ext cx="2448272" cy="923330"/>
          </a:xfrm>
          <a:prstGeom prst="rect">
            <a:avLst/>
          </a:prstGeom>
          <a:noFill/>
        </p:spPr>
        <p:txBody>
          <a:bodyPr wrap="square" rtlCol="0">
            <a:spAutoFit/>
          </a:bodyPr>
          <a:lstStyle/>
          <a:p>
            <a:r>
              <a:rPr lang="en-AU" dirty="0" err="1" smtClean="0"/>
              <a:t>v</a:t>
            </a:r>
            <a:r>
              <a:rPr lang="en-AU" baseline="-25000" dirty="0" err="1" smtClean="0"/>
              <a:t>x</a:t>
            </a:r>
            <a:r>
              <a:rPr lang="en-AU" dirty="0" smtClean="0"/>
              <a:t>     = v</a:t>
            </a:r>
            <a:r>
              <a:rPr lang="en-AU" baseline="-25000" dirty="0" smtClean="0"/>
              <a:t>0x</a:t>
            </a:r>
            <a:r>
              <a:rPr lang="en-AU" dirty="0" smtClean="0"/>
              <a:t> + </a:t>
            </a:r>
            <a:r>
              <a:rPr lang="en-AU" dirty="0" err="1" smtClean="0"/>
              <a:t>a</a:t>
            </a:r>
            <a:r>
              <a:rPr lang="en-AU" baseline="-25000" dirty="0" err="1" smtClean="0"/>
              <a:t>x</a:t>
            </a:r>
            <a:r>
              <a:rPr lang="en-AU" dirty="0" err="1" smtClean="0"/>
              <a:t>t</a:t>
            </a:r>
            <a:endParaRPr lang="en-AU" dirty="0" smtClean="0"/>
          </a:p>
          <a:p>
            <a:pPr lvl="1"/>
            <a:r>
              <a:rPr lang="en-AU" dirty="0" smtClean="0"/>
              <a:t>= 0 + 9.8 x 0.55</a:t>
            </a:r>
          </a:p>
          <a:p>
            <a:pPr lvl="1"/>
            <a:r>
              <a:rPr lang="en-AU" dirty="0" smtClean="0"/>
              <a:t>= 5.42 ms</a:t>
            </a:r>
            <a:r>
              <a:rPr lang="en-AU" baseline="30000" dirty="0" smtClean="0"/>
              <a:t>-1</a:t>
            </a:r>
            <a:endParaRPr lang="en-AU"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67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67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Projectiles with initial velocity at an angle </a:t>
            </a:r>
            <a:r>
              <a:rPr lang="en-AU" dirty="0" smtClean="0"/>
              <a:t>to the horizontal</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16</a:t>
            </a:fld>
            <a:endParaRPr lang="en-AU"/>
          </a:p>
        </p:txBody>
      </p:sp>
      <p:pic>
        <p:nvPicPr>
          <p:cNvPr id="29698" name="Picture 2"/>
          <p:cNvPicPr>
            <a:picLocks noGrp="1" noChangeAspect="1" noChangeArrowheads="1"/>
          </p:cNvPicPr>
          <p:nvPr>
            <p:ph idx="1"/>
          </p:nvPr>
        </p:nvPicPr>
        <p:blipFill>
          <a:blip r:embed="rId3"/>
          <a:srcRect/>
          <a:stretch>
            <a:fillRect/>
          </a:stretch>
        </p:blipFill>
        <p:spPr bwMode="auto">
          <a:xfrm>
            <a:off x="1071538" y="2428868"/>
            <a:ext cx="6715125" cy="3000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Resultant velocity of projectile with initial velocity at an angle</a:t>
            </a:r>
            <a:endParaRPr lang="en-AU" sz="2800"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17</a:t>
            </a:fld>
            <a:endParaRPr lang="en-AU"/>
          </a:p>
        </p:txBody>
      </p:sp>
      <p:pic>
        <p:nvPicPr>
          <p:cNvPr id="30722" name="Picture 2"/>
          <p:cNvPicPr>
            <a:picLocks noGrp="1" noChangeAspect="1" noChangeArrowheads="1"/>
          </p:cNvPicPr>
          <p:nvPr>
            <p:ph idx="1"/>
          </p:nvPr>
        </p:nvPicPr>
        <p:blipFill>
          <a:blip r:embed="rId3"/>
          <a:srcRect/>
          <a:stretch>
            <a:fillRect/>
          </a:stretch>
        </p:blipFill>
        <p:spPr bwMode="auto">
          <a:xfrm>
            <a:off x="1357290" y="2214554"/>
            <a:ext cx="6429420" cy="3554997"/>
          </a:xfrm>
          <a:prstGeom prst="rect">
            <a:avLst/>
          </a:prstGeom>
          <a:noFill/>
          <a:ln w="9525">
            <a:noFill/>
            <a:miter lim="800000"/>
            <a:headEnd/>
            <a:tailEnd/>
          </a:ln>
          <a:effectLst/>
        </p:spPr>
      </p:pic>
      <p:sp>
        <p:nvSpPr>
          <p:cNvPr id="7" name="Rectangle 6"/>
          <p:cNvSpPr/>
          <p:nvPr/>
        </p:nvSpPr>
        <p:spPr>
          <a:xfrm>
            <a:off x="500034" y="5715016"/>
            <a:ext cx="8215370" cy="923330"/>
          </a:xfrm>
          <a:prstGeom prst="rect">
            <a:avLst/>
          </a:prstGeom>
        </p:spPr>
        <p:txBody>
          <a:bodyPr wrap="square">
            <a:spAutoFit/>
          </a:bodyPr>
          <a:lstStyle/>
          <a:p>
            <a:r>
              <a:rPr lang="en-US" b="1" dirty="0" smtClean="0"/>
              <a:t>While the projectile is rising, the vertical component decreases to zero at the maximum height, then it increases again as the projectile falls.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Time &amp; range</a:t>
            </a:r>
            <a:endParaRPr lang="en-AU" dirty="0"/>
          </a:p>
        </p:txBody>
      </p:sp>
      <p:sp>
        <p:nvSpPr>
          <p:cNvPr id="3" name="Content Placeholder 2"/>
          <p:cNvSpPr>
            <a:spLocks noGrp="1"/>
          </p:cNvSpPr>
          <p:nvPr>
            <p:ph idx="1"/>
          </p:nvPr>
        </p:nvSpPr>
        <p:spPr/>
        <p:txBody>
          <a:bodyPr>
            <a:normAutofit fontScale="92500" lnSpcReduction="20000"/>
          </a:bodyPr>
          <a:lstStyle/>
          <a:p>
            <a:r>
              <a:rPr lang="en-US" dirty="0" smtClean="0"/>
              <a:t>Time of flight depends on the initial vertical component of the velocity only. </a:t>
            </a:r>
          </a:p>
          <a:p>
            <a:r>
              <a:rPr lang="en-US" dirty="0" smtClean="0"/>
              <a:t>When the trajectory is symmetrical, as in the example shown above, the easiest way to calculate the time in flight is to find the time to the top of the trajectory and then double it.</a:t>
            </a:r>
          </a:p>
          <a:p>
            <a:r>
              <a:rPr lang="en-US" dirty="0" smtClean="0"/>
              <a:t>We now have two different directions to consider, up and down. The initial vertical component is up, while acceleration due to gravity is down. </a:t>
            </a:r>
          </a:p>
          <a:p>
            <a:r>
              <a:rPr lang="en-US" dirty="0" smtClean="0"/>
              <a:t>we will make it our convention that:</a:t>
            </a:r>
          </a:p>
          <a:p>
            <a:pPr lvl="1"/>
            <a:r>
              <a:rPr lang="en-AU" b="1" dirty="0" smtClean="0">
                <a:solidFill>
                  <a:srgbClr val="002060"/>
                </a:solidFill>
              </a:rPr>
              <a:t>up is positive			</a:t>
            </a:r>
          </a:p>
          <a:p>
            <a:pPr lvl="1"/>
            <a:r>
              <a:rPr lang="en-AU" b="1" dirty="0" smtClean="0">
                <a:solidFill>
                  <a:srgbClr val="002060"/>
                </a:solidFill>
              </a:rPr>
              <a:t>down is negative		</a:t>
            </a:r>
            <a:r>
              <a:rPr lang="en-AU" dirty="0" smtClean="0">
                <a:solidFill>
                  <a:srgbClr val="002060"/>
                </a:solidFill>
              </a:rPr>
              <a:t>i.e.</a:t>
            </a:r>
            <a:r>
              <a:rPr lang="en-AU" b="1" dirty="0" smtClean="0">
                <a:solidFill>
                  <a:srgbClr val="002060"/>
                </a:solidFill>
              </a:rPr>
              <a:t> </a:t>
            </a:r>
            <a:r>
              <a:rPr lang="en-AU" sz="3000" b="1" dirty="0" smtClean="0">
                <a:solidFill>
                  <a:srgbClr val="002060"/>
                </a:solidFill>
              </a:rPr>
              <a:t>a</a:t>
            </a:r>
            <a:r>
              <a:rPr lang="en-AU" sz="3000" b="1" baseline="-25000" dirty="0" smtClean="0">
                <a:solidFill>
                  <a:srgbClr val="002060"/>
                </a:solidFill>
              </a:rPr>
              <a:t>y</a:t>
            </a:r>
            <a:r>
              <a:rPr lang="en-AU" sz="3000" b="1" dirty="0" smtClean="0">
                <a:solidFill>
                  <a:srgbClr val="002060"/>
                </a:solidFill>
              </a:rPr>
              <a:t> = -9.8 ms</a:t>
            </a:r>
            <a:r>
              <a:rPr lang="en-AU" sz="3000" b="1" baseline="30000" dirty="0" smtClean="0">
                <a:solidFill>
                  <a:srgbClr val="002060"/>
                </a:solidFill>
              </a:rPr>
              <a:t>-2</a:t>
            </a:r>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18</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Time &amp; range</a:t>
            </a:r>
            <a:endParaRPr lang="en-AU" dirty="0"/>
          </a:p>
        </p:txBody>
      </p:sp>
      <p:sp>
        <p:nvSpPr>
          <p:cNvPr id="3" name="Content Placeholder 2"/>
          <p:cNvSpPr>
            <a:spLocks noGrp="1"/>
          </p:cNvSpPr>
          <p:nvPr>
            <p:ph idx="1"/>
          </p:nvPr>
        </p:nvSpPr>
        <p:spPr/>
        <p:txBody>
          <a:bodyPr/>
          <a:lstStyle/>
          <a:p>
            <a:r>
              <a:rPr lang="en-US" dirty="0" smtClean="0"/>
              <a:t>The time to reach the maximum height is found using the equation:</a:t>
            </a:r>
          </a:p>
          <a:p>
            <a:endParaRPr lang="en-US" dirty="0" smtClean="0"/>
          </a:p>
          <a:p>
            <a:endParaRPr lang="en-US" dirty="0" smtClean="0"/>
          </a:p>
          <a:p>
            <a:r>
              <a:rPr lang="en-US" dirty="0" smtClean="0"/>
              <a:t>Since v is zero at the top of the trajectory, the equation becomes:</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19</a:t>
            </a:fld>
            <a:endParaRPr lang="en-AU"/>
          </a:p>
        </p:txBody>
      </p:sp>
      <mc:AlternateContent xmlns:mc="http://schemas.openxmlformats.org/markup-compatibility/2006" xmlns:a14="http://schemas.microsoft.com/office/drawing/2010/main">
        <mc:Choice Requires="a14">
          <p:sp>
            <p:nvSpPr>
              <p:cNvPr id="6" name="TextBox 5"/>
              <p:cNvSpPr txBox="1"/>
              <p:nvPr/>
            </p:nvSpPr>
            <p:spPr>
              <a:xfrm>
                <a:off x="4211960" y="3078708"/>
                <a:ext cx="280831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AU" i="1">
                              <a:latin typeface="Cambria Math"/>
                            </a:rPr>
                          </m:ctrlPr>
                        </m:accPr>
                        <m:e>
                          <m:r>
                            <a:rPr lang="en-AU" i="1">
                              <a:latin typeface="Cambria Math"/>
                            </a:rPr>
                            <m:t>𝑣</m:t>
                          </m:r>
                        </m:e>
                      </m:acc>
                      <m:r>
                        <a:rPr lang="en-AU" i="1">
                          <a:latin typeface="Cambria Math"/>
                        </a:rPr>
                        <m:t>=</m:t>
                      </m:r>
                      <m:sSub>
                        <m:sSubPr>
                          <m:ctrlPr>
                            <a:rPr lang="en-AU" i="1">
                              <a:latin typeface="Cambria Math"/>
                            </a:rPr>
                          </m:ctrlPr>
                        </m:sSubPr>
                        <m:e>
                          <m:acc>
                            <m:accPr>
                              <m:chr m:val="⃗"/>
                              <m:ctrlPr>
                                <a:rPr lang="en-AU" i="1">
                                  <a:latin typeface="Cambria Math"/>
                                </a:rPr>
                              </m:ctrlPr>
                            </m:accPr>
                            <m:e>
                              <m:r>
                                <a:rPr lang="en-AU" i="1">
                                  <a:latin typeface="Cambria Math"/>
                                </a:rPr>
                                <m:t>𝑣</m:t>
                              </m:r>
                            </m:e>
                          </m:acc>
                        </m:e>
                        <m:sub>
                          <m:r>
                            <a:rPr lang="en-AU" i="1">
                              <a:latin typeface="Cambria Math"/>
                            </a:rPr>
                            <m:t>0</m:t>
                          </m:r>
                        </m:sub>
                      </m:sSub>
                      <m:r>
                        <a:rPr lang="en-AU" i="1">
                          <a:latin typeface="Cambria Math"/>
                        </a:rPr>
                        <m:t>+ </m:t>
                      </m:r>
                      <m:acc>
                        <m:accPr>
                          <m:chr m:val="⃗"/>
                          <m:ctrlPr>
                            <a:rPr lang="en-AU" i="1">
                              <a:latin typeface="Cambria Math"/>
                            </a:rPr>
                          </m:ctrlPr>
                        </m:accPr>
                        <m:e>
                          <m:r>
                            <a:rPr lang="en-AU" i="1">
                              <a:latin typeface="Cambria Math"/>
                            </a:rPr>
                            <m:t>𝑎</m:t>
                          </m:r>
                        </m:e>
                      </m:acc>
                      <m:r>
                        <a:rPr lang="en-AU" i="1">
                          <a:latin typeface="Cambria Math"/>
                        </a:rPr>
                        <m:t>𝑡</m:t>
                      </m:r>
                    </m:oMath>
                  </m:oMathPara>
                </a14:m>
                <a:endParaRPr lang="en-AU" dirty="0"/>
              </a:p>
            </p:txBody>
          </p:sp>
        </mc:Choice>
        <mc:Fallback xmlns="">
          <p:sp>
            <p:nvSpPr>
              <p:cNvPr id="6" name="TextBox 5"/>
              <p:cNvSpPr txBox="1">
                <a:spLocks noRot="1" noChangeAspect="1" noMove="1" noResize="1" noEditPoints="1" noAdjustHandles="1" noChangeArrowheads="1" noChangeShapeType="1" noTextEdit="1"/>
              </p:cNvSpPr>
              <p:nvPr/>
            </p:nvSpPr>
            <p:spPr>
              <a:xfrm>
                <a:off x="4211960" y="3078708"/>
                <a:ext cx="2808312" cy="369332"/>
              </a:xfrm>
              <a:prstGeom prst="rect">
                <a:avLst/>
              </a:prstGeom>
              <a:blipFill rotWithShape="1">
                <a:blip r:embed="rId3"/>
                <a:stretch>
                  <a:fillRect t="-21311"/>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915816" y="4997670"/>
                <a:ext cx="3168352" cy="3912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latin typeface="Cambria Math"/>
                        </a:rPr>
                        <m:t>0= </m:t>
                      </m:r>
                      <m:sSub>
                        <m:sSubPr>
                          <m:ctrlPr>
                            <a:rPr lang="en-AU" b="0" i="1" smtClean="0">
                              <a:latin typeface="Cambria Math"/>
                            </a:rPr>
                          </m:ctrlPr>
                        </m:sSubPr>
                        <m:e>
                          <m:r>
                            <a:rPr lang="en-AU" b="0" i="1" smtClean="0">
                              <a:latin typeface="Cambria Math"/>
                            </a:rPr>
                            <m:t>𝑣</m:t>
                          </m:r>
                        </m:e>
                        <m:sub>
                          <m:r>
                            <a:rPr lang="en-AU" b="0" i="1" smtClean="0">
                              <a:latin typeface="Cambria Math"/>
                            </a:rPr>
                            <m:t>0</m:t>
                          </m:r>
                          <m:r>
                            <a:rPr lang="en-AU" b="0" i="1" smtClean="0">
                              <a:latin typeface="Cambria Math"/>
                            </a:rPr>
                            <m:t>𝑦</m:t>
                          </m:r>
                        </m:sub>
                      </m:sSub>
                      <m:r>
                        <a:rPr lang="en-AU" b="0" i="1" smtClean="0">
                          <a:latin typeface="Cambria Math"/>
                        </a:rPr>
                        <m:t>+ </m:t>
                      </m:r>
                      <m:sSub>
                        <m:sSubPr>
                          <m:ctrlPr>
                            <a:rPr lang="en-AU" b="0" i="1" smtClean="0">
                              <a:latin typeface="Cambria Math"/>
                            </a:rPr>
                          </m:ctrlPr>
                        </m:sSubPr>
                        <m:e>
                          <m:r>
                            <a:rPr lang="en-AU" b="0" i="1" smtClean="0">
                              <a:latin typeface="Cambria Math"/>
                            </a:rPr>
                            <m:t>𝑎</m:t>
                          </m:r>
                        </m:e>
                        <m:sub>
                          <m:r>
                            <a:rPr lang="en-AU" b="0" i="1" smtClean="0">
                              <a:latin typeface="Cambria Math"/>
                            </a:rPr>
                            <m:t>𝑦</m:t>
                          </m:r>
                        </m:sub>
                      </m:sSub>
                      <m:r>
                        <a:rPr lang="en-AU" b="0" i="1" smtClean="0">
                          <a:latin typeface="Cambria Math"/>
                        </a:rPr>
                        <m:t>𝑡</m:t>
                      </m:r>
                    </m:oMath>
                  </m:oMathPara>
                </a14:m>
                <a:endParaRPr lang="en-AU" dirty="0"/>
              </a:p>
            </p:txBody>
          </p:sp>
        </mc:Choice>
        <mc:Fallback xmlns="">
          <p:sp>
            <p:nvSpPr>
              <p:cNvPr id="7" name="TextBox 6"/>
              <p:cNvSpPr txBox="1">
                <a:spLocks noRot="1" noChangeAspect="1" noMove="1" noResize="1" noEditPoints="1" noAdjustHandles="1" noChangeArrowheads="1" noChangeShapeType="1" noTextEdit="1"/>
              </p:cNvSpPr>
              <p:nvPr/>
            </p:nvSpPr>
            <p:spPr>
              <a:xfrm>
                <a:off x="2915816" y="4997670"/>
                <a:ext cx="3168352" cy="391261"/>
              </a:xfrm>
              <a:prstGeom prst="rect">
                <a:avLst/>
              </a:prstGeom>
              <a:blipFill rotWithShape="1">
                <a:blip r:embed="rId4"/>
                <a:stretch>
                  <a:fillRect b="-6250"/>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252700" y="5418727"/>
                <a:ext cx="1441870"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AU" b="0" i="1" smtClean="0">
                          <a:latin typeface="Cambria Math"/>
                        </a:rPr>
                        <m:t>−</m:t>
                      </m:r>
                      <m:sSub>
                        <m:sSubPr>
                          <m:ctrlPr>
                            <a:rPr lang="en-AU" b="0" i="1" smtClean="0">
                              <a:latin typeface="Cambria Math"/>
                            </a:rPr>
                          </m:ctrlPr>
                        </m:sSubPr>
                        <m:e>
                          <m:r>
                            <a:rPr lang="en-AU" b="0" i="1" smtClean="0">
                              <a:latin typeface="Cambria Math"/>
                            </a:rPr>
                            <m:t>𝑣</m:t>
                          </m:r>
                        </m:e>
                        <m:sub>
                          <m:r>
                            <a:rPr lang="en-AU" b="0" i="1" smtClean="0">
                              <a:latin typeface="Cambria Math"/>
                            </a:rPr>
                            <m:t>0</m:t>
                          </m:r>
                          <m:r>
                            <a:rPr lang="en-AU" b="0" i="1" smtClean="0">
                              <a:latin typeface="Cambria Math"/>
                            </a:rPr>
                            <m:t>𝑦</m:t>
                          </m:r>
                        </m:sub>
                      </m:sSub>
                      <m:r>
                        <a:rPr lang="en-AU" b="0" i="1" smtClean="0">
                          <a:latin typeface="Cambria Math"/>
                        </a:rPr>
                        <m:t>= </m:t>
                      </m:r>
                      <m:sSub>
                        <m:sSubPr>
                          <m:ctrlPr>
                            <a:rPr lang="en-AU" b="0" i="1" smtClean="0">
                              <a:latin typeface="Cambria Math"/>
                            </a:rPr>
                          </m:ctrlPr>
                        </m:sSubPr>
                        <m:e>
                          <m:r>
                            <a:rPr lang="en-AU" b="0" i="1" smtClean="0">
                              <a:latin typeface="Cambria Math"/>
                            </a:rPr>
                            <m:t>𝑎</m:t>
                          </m:r>
                        </m:e>
                        <m:sub>
                          <m:r>
                            <a:rPr lang="en-AU" b="0" i="1" smtClean="0">
                              <a:latin typeface="Cambria Math"/>
                            </a:rPr>
                            <m:t>𝑦</m:t>
                          </m:r>
                        </m:sub>
                      </m:sSub>
                      <m:r>
                        <a:rPr lang="en-AU" b="0" i="1" smtClean="0">
                          <a:latin typeface="Cambria Math"/>
                        </a:rPr>
                        <m:t>𝑡</m:t>
                      </m:r>
                    </m:oMath>
                  </m:oMathPara>
                </a14:m>
                <a:endParaRPr lang="en-AU" dirty="0"/>
              </a:p>
            </p:txBody>
          </p:sp>
        </mc:Choice>
        <mc:Fallback xmlns="">
          <p:sp>
            <p:nvSpPr>
              <p:cNvPr id="8" name="TextBox 7"/>
              <p:cNvSpPr txBox="1">
                <a:spLocks noRot="1" noChangeAspect="1" noMove="1" noResize="1" noEditPoints="1" noAdjustHandles="1" noChangeArrowheads="1" noChangeShapeType="1" noTextEdit="1"/>
              </p:cNvSpPr>
              <p:nvPr/>
            </p:nvSpPr>
            <p:spPr>
              <a:xfrm>
                <a:off x="3252700" y="5418727"/>
                <a:ext cx="1441870" cy="391261"/>
              </a:xfrm>
              <a:prstGeom prst="rect">
                <a:avLst/>
              </a:prstGeom>
              <a:blipFill rotWithShape="1">
                <a:blip r:embed="rId5"/>
                <a:stretch>
                  <a:fillRect b="-6250"/>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212776" y="5913549"/>
                <a:ext cx="1658146" cy="6524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AU" b="0" i="1" smtClean="0">
                          <a:latin typeface="Cambria Math"/>
                        </a:rPr>
                        <m:t>𝑎𝑛𝑑</m:t>
                      </m:r>
                      <m:r>
                        <a:rPr lang="en-AU" b="0" i="1" smtClean="0">
                          <a:latin typeface="Cambria Math"/>
                        </a:rPr>
                        <m:t> </m:t>
                      </m:r>
                      <m:r>
                        <a:rPr lang="en-AU" b="0" i="1" smtClean="0">
                          <a:latin typeface="Cambria Math"/>
                        </a:rPr>
                        <m:t>𝑡</m:t>
                      </m:r>
                      <m:r>
                        <a:rPr lang="en-AU" b="0" i="1" smtClean="0">
                          <a:latin typeface="Cambria Math"/>
                        </a:rPr>
                        <m:t>= </m:t>
                      </m:r>
                      <m:f>
                        <m:fPr>
                          <m:ctrlPr>
                            <a:rPr lang="en-AU" b="0" i="1" smtClean="0">
                              <a:latin typeface="Cambria Math"/>
                            </a:rPr>
                          </m:ctrlPr>
                        </m:fPr>
                        <m:num>
                          <m:sSub>
                            <m:sSubPr>
                              <m:ctrlPr>
                                <a:rPr lang="en-AU" b="0" i="1" smtClean="0">
                                  <a:latin typeface="Cambria Math"/>
                                </a:rPr>
                              </m:ctrlPr>
                            </m:sSubPr>
                            <m:e>
                              <m:r>
                                <a:rPr lang="en-AU" b="0" i="1" smtClean="0">
                                  <a:latin typeface="Cambria Math"/>
                                </a:rPr>
                                <m:t>−</m:t>
                              </m:r>
                              <m:r>
                                <a:rPr lang="en-AU" b="0" i="1" smtClean="0">
                                  <a:latin typeface="Cambria Math"/>
                                </a:rPr>
                                <m:t>𝑣</m:t>
                              </m:r>
                            </m:e>
                            <m:sub>
                              <m:r>
                                <a:rPr lang="en-AU" b="0" i="1" smtClean="0">
                                  <a:latin typeface="Cambria Math"/>
                                </a:rPr>
                                <m:t>0</m:t>
                              </m:r>
                              <m:r>
                                <a:rPr lang="en-AU" b="0" i="1" smtClean="0">
                                  <a:latin typeface="Cambria Math"/>
                                </a:rPr>
                                <m:t>𝑦</m:t>
                              </m:r>
                            </m:sub>
                          </m:sSub>
                        </m:num>
                        <m:den>
                          <m:sSub>
                            <m:sSubPr>
                              <m:ctrlPr>
                                <a:rPr lang="en-AU" b="0" i="1" smtClean="0">
                                  <a:latin typeface="Cambria Math"/>
                                </a:rPr>
                              </m:ctrlPr>
                            </m:sSubPr>
                            <m:e>
                              <m:r>
                                <a:rPr lang="en-AU" b="0" i="1" smtClean="0">
                                  <a:latin typeface="Cambria Math"/>
                                </a:rPr>
                                <m:t>𝑎</m:t>
                              </m:r>
                            </m:e>
                            <m:sub>
                              <m:r>
                                <a:rPr lang="en-AU" b="0" i="1" smtClean="0">
                                  <a:latin typeface="Cambria Math"/>
                                </a:rPr>
                                <m:t>𝑦</m:t>
                              </m:r>
                            </m:sub>
                          </m:sSub>
                        </m:den>
                      </m:f>
                    </m:oMath>
                  </m:oMathPara>
                </a14:m>
                <a:endParaRPr lang="en-AU" dirty="0"/>
              </a:p>
            </p:txBody>
          </p:sp>
        </mc:Choice>
        <mc:Fallback xmlns="">
          <p:sp>
            <p:nvSpPr>
              <p:cNvPr id="9" name="TextBox 8"/>
              <p:cNvSpPr txBox="1">
                <a:spLocks noRot="1" noChangeAspect="1" noMove="1" noResize="1" noEditPoints="1" noAdjustHandles="1" noChangeArrowheads="1" noChangeShapeType="1" noTextEdit="1"/>
              </p:cNvSpPr>
              <p:nvPr/>
            </p:nvSpPr>
            <p:spPr>
              <a:xfrm>
                <a:off x="3212776" y="5913549"/>
                <a:ext cx="1658146" cy="652486"/>
              </a:xfrm>
              <a:prstGeom prst="rect">
                <a:avLst/>
              </a:prstGeom>
              <a:blipFill rotWithShape="1">
                <a:blip r:embed="rId6"/>
                <a:stretch>
                  <a:fillRect/>
                </a:stretch>
              </a:blipFill>
            </p:spPr>
            <p:txBody>
              <a:bodyPr/>
              <a:lstStyle/>
              <a:p>
                <a:r>
                  <a:rPr lang="en-AU">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28670"/>
            <a:ext cx="8229600" cy="1066800"/>
          </a:xfrm>
        </p:spPr>
        <p:txBody>
          <a:bodyPr>
            <a:normAutofit/>
          </a:bodyPr>
          <a:lstStyle/>
          <a:p>
            <a:r>
              <a:rPr lang="en-AU" dirty="0" smtClean="0"/>
              <a:t>A little history of projectile motion</a:t>
            </a:r>
            <a:endParaRPr lang="en-AU" dirty="0"/>
          </a:p>
        </p:txBody>
      </p:sp>
      <p:pic>
        <p:nvPicPr>
          <p:cNvPr id="2050" name="Picture 2"/>
          <p:cNvPicPr>
            <a:picLocks noGrp="1" noChangeAspect="1" noChangeArrowheads="1"/>
          </p:cNvPicPr>
          <p:nvPr>
            <p:ph idx="1"/>
          </p:nvPr>
        </p:nvPicPr>
        <p:blipFill>
          <a:blip r:embed="rId3"/>
          <a:srcRect/>
          <a:stretch>
            <a:fillRect/>
          </a:stretch>
        </p:blipFill>
        <p:spPr bwMode="auto">
          <a:xfrm>
            <a:off x="642910" y="2071678"/>
            <a:ext cx="3071834" cy="1988882"/>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571472" y="4286256"/>
            <a:ext cx="3048000" cy="2286000"/>
          </a:xfrm>
          <a:prstGeom prst="rect">
            <a:avLst/>
          </a:prstGeom>
          <a:noFill/>
          <a:ln w="9525">
            <a:noFill/>
            <a:miter lim="800000"/>
            <a:headEnd/>
            <a:tailEnd/>
          </a:ln>
          <a:effectLst/>
        </p:spPr>
      </p:pic>
      <p:sp>
        <p:nvSpPr>
          <p:cNvPr id="6" name="Rectangle 5"/>
          <p:cNvSpPr/>
          <p:nvPr/>
        </p:nvSpPr>
        <p:spPr>
          <a:xfrm>
            <a:off x="4143372" y="2928934"/>
            <a:ext cx="4286280" cy="2031325"/>
          </a:xfrm>
          <a:prstGeom prst="rect">
            <a:avLst/>
          </a:prstGeom>
        </p:spPr>
        <p:txBody>
          <a:bodyPr wrap="square">
            <a:spAutoFit/>
          </a:bodyPr>
          <a:lstStyle/>
          <a:p>
            <a:pPr>
              <a:buFont typeface="Arial" pitchFamily="34" charset="0"/>
              <a:buChar char="•"/>
            </a:pPr>
            <a:r>
              <a:rPr lang="en-US" b="1" dirty="0" smtClean="0"/>
              <a:t>It was Galileo who first accurately described projectile motion.</a:t>
            </a:r>
          </a:p>
          <a:p>
            <a:pPr>
              <a:buFont typeface="Arial" pitchFamily="34" charset="0"/>
              <a:buChar char="•"/>
            </a:pPr>
            <a:endParaRPr lang="en-US" b="1" dirty="0" smtClean="0"/>
          </a:p>
          <a:p>
            <a:pPr>
              <a:buFont typeface="Arial" pitchFamily="34" charset="0"/>
              <a:buChar char="•"/>
            </a:pPr>
            <a:r>
              <a:rPr lang="en-US" b="1" dirty="0" smtClean="0"/>
              <a:t>He showed that it could be understood by analyzing the horizontal  and vertical components separately. </a:t>
            </a:r>
            <a:endParaRPr lang="en-US" b="1" dirty="0"/>
          </a:p>
        </p:txBody>
      </p:sp>
      <p:sp>
        <p:nvSpPr>
          <p:cNvPr id="7" name="Slide Number Placeholder 6"/>
          <p:cNvSpPr>
            <a:spLocks noGrp="1"/>
          </p:cNvSpPr>
          <p:nvPr>
            <p:ph type="sldNum" sz="quarter" idx="12"/>
          </p:nvPr>
        </p:nvSpPr>
        <p:spPr/>
        <p:txBody>
          <a:bodyPr/>
          <a:lstStyle/>
          <a:p>
            <a:fld id="{18F61218-7696-47EE-929F-29610EA7E53A}" type="slidenum">
              <a:rPr lang="en-AU" smtClean="0"/>
              <a:pPr/>
              <a:t>2</a:t>
            </a:fld>
            <a:endParaRPr lang="en-AU"/>
          </a:p>
        </p:txBody>
      </p:sp>
      <p:sp>
        <p:nvSpPr>
          <p:cNvPr id="9" name="Footer Placeholder 8"/>
          <p:cNvSpPr>
            <a:spLocks noGrp="1"/>
          </p:cNvSpPr>
          <p:nvPr>
            <p:ph type="ftr" sz="quarter" idx="11"/>
          </p:nvPr>
        </p:nvSpPr>
        <p:spPr/>
        <p:txBody>
          <a:bodyPr/>
          <a:lstStyle/>
          <a:p>
            <a:r>
              <a:rPr lang="en-AU" smtClean="0"/>
              <a:t>Yr 12 Physics BHS Projectile Motion </a:t>
            </a:r>
            <a:endParaRPr lang="en-A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Example 1.2</a:t>
            </a:r>
            <a:endParaRPr lang="en-AU" dirty="0"/>
          </a:p>
        </p:txBody>
      </p:sp>
      <p:sp>
        <p:nvSpPr>
          <p:cNvPr id="3" name="Content Placeholder 2"/>
          <p:cNvSpPr>
            <a:spLocks noGrp="1"/>
          </p:cNvSpPr>
          <p:nvPr>
            <p:ph idx="1"/>
          </p:nvPr>
        </p:nvSpPr>
        <p:spPr/>
        <p:txBody>
          <a:bodyPr/>
          <a:lstStyle/>
          <a:p>
            <a:pPr>
              <a:buNone/>
            </a:pPr>
            <a:r>
              <a:rPr lang="en-US" dirty="0" smtClean="0"/>
              <a:t>A golf ball is given a speed of 53 ms</a:t>
            </a:r>
            <a:r>
              <a:rPr lang="en-US" baseline="30000" dirty="0" smtClean="0"/>
              <a:t>-1</a:t>
            </a:r>
            <a:r>
              <a:rPr lang="en-US" dirty="0" smtClean="0"/>
              <a:t> at an angle of 32° above the horizontal. Find:</a:t>
            </a:r>
          </a:p>
          <a:p>
            <a:pPr lvl="1">
              <a:buNone/>
            </a:pPr>
            <a:r>
              <a:rPr lang="en-US" dirty="0" smtClean="0"/>
              <a:t>(a) the time it is in the air</a:t>
            </a:r>
          </a:p>
          <a:p>
            <a:pPr lvl="1">
              <a:buNone/>
            </a:pPr>
            <a:r>
              <a:rPr lang="en-AU" dirty="0" smtClean="0"/>
              <a:t>(b) its range</a:t>
            </a:r>
          </a:p>
          <a:p>
            <a:pPr lvl="1">
              <a:buNone/>
            </a:pPr>
            <a:r>
              <a:rPr lang="en-US" dirty="0" smtClean="0"/>
              <a:t>(c) its velocity after 1.5 seconds.</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20</a:t>
            </a:fld>
            <a:endParaRPr lang="en-AU"/>
          </a:p>
        </p:txBody>
      </p:sp>
      <p:pic>
        <p:nvPicPr>
          <p:cNvPr id="34818" name="Picture 2"/>
          <p:cNvPicPr>
            <a:picLocks noChangeAspect="1" noChangeArrowheads="1"/>
          </p:cNvPicPr>
          <p:nvPr/>
        </p:nvPicPr>
        <p:blipFill>
          <a:blip r:embed="rId3"/>
          <a:srcRect/>
          <a:stretch>
            <a:fillRect/>
          </a:stretch>
        </p:blipFill>
        <p:spPr bwMode="auto">
          <a:xfrm>
            <a:off x="5786446" y="2714620"/>
            <a:ext cx="3114675" cy="1962150"/>
          </a:xfrm>
          <a:prstGeom prst="rect">
            <a:avLst/>
          </a:prstGeom>
          <a:noFill/>
          <a:ln w="9525">
            <a:noFill/>
            <a:miter lim="800000"/>
            <a:headEnd/>
            <a:tailEnd/>
          </a:ln>
          <a:effectLst/>
        </p:spPr>
      </p:pic>
      <p:sp>
        <p:nvSpPr>
          <p:cNvPr id="7" name="Rectangle 6"/>
          <p:cNvSpPr/>
          <p:nvPr/>
        </p:nvSpPr>
        <p:spPr>
          <a:xfrm>
            <a:off x="1071538" y="4714884"/>
            <a:ext cx="3411511" cy="369332"/>
          </a:xfrm>
          <a:prstGeom prst="rect">
            <a:avLst/>
          </a:prstGeom>
        </p:spPr>
        <p:txBody>
          <a:bodyPr wrap="none">
            <a:spAutoFit/>
          </a:bodyPr>
          <a:lstStyle/>
          <a:p>
            <a:r>
              <a:rPr lang="en-US" dirty="0" smtClean="0"/>
              <a:t>Let up be the positive direction.</a:t>
            </a:r>
            <a:endParaRPr lang="en-AU" dirty="0"/>
          </a:p>
        </p:txBody>
      </p:sp>
      <mc:AlternateContent xmlns:mc="http://schemas.openxmlformats.org/markup-compatibility/2006" xmlns:a14="http://schemas.microsoft.com/office/drawing/2010/main">
        <mc:Choice Requires="a14">
          <p:sp>
            <p:nvSpPr>
              <p:cNvPr id="6" name="TextBox 5"/>
              <p:cNvSpPr txBox="1"/>
              <p:nvPr/>
            </p:nvSpPr>
            <p:spPr>
              <a:xfrm>
                <a:off x="2987824" y="5157192"/>
                <a:ext cx="157023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AU" i="1" smtClean="0">
                              <a:latin typeface="Cambria Math"/>
                            </a:rPr>
                          </m:ctrlPr>
                        </m:sSubPr>
                        <m:e>
                          <m:r>
                            <a:rPr lang="en-AU" b="0" i="1" smtClean="0">
                              <a:latin typeface="Cambria Math"/>
                            </a:rPr>
                            <m:t>𝑣</m:t>
                          </m:r>
                        </m:e>
                        <m:sub>
                          <m:r>
                            <a:rPr lang="en-AU" b="0" i="1" smtClean="0">
                              <a:latin typeface="Cambria Math"/>
                            </a:rPr>
                            <m:t>0</m:t>
                          </m:r>
                        </m:sub>
                      </m:sSub>
                      <m:r>
                        <a:rPr lang="en-AU" b="0" i="1" smtClean="0">
                          <a:latin typeface="Cambria Math"/>
                        </a:rPr>
                        <m:t>=53</m:t>
                      </m:r>
                      <m:sSup>
                        <m:sSupPr>
                          <m:ctrlPr>
                            <a:rPr lang="en-AU" b="0" i="1" smtClean="0">
                              <a:latin typeface="Cambria Math"/>
                            </a:rPr>
                          </m:ctrlPr>
                        </m:sSupPr>
                        <m:e>
                          <m:r>
                            <a:rPr lang="en-AU" b="0" i="1" smtClean="0">
                              <a:latin typeface="Cambria Math"/>
                            </a:rPr>
                            <m:t>𝑚𝑠</m:t>
                          </m:r>
                        </m:e>
                        <m:sup>
                          <m:r>
                            <a:rPr lang="en-AU" b="0" i="1" smtClean="0">
                              <a:latin typeface="Cambria Math"/>
                            </a:rPr>
                            <m:t>−1</m:t>
                          </m:r>
                        </m:sup>
                      </m:sSup>
                    </m:oMath>
                  </m:oMathPara>
                </a14:m>
                <a:endParaRPr lang="en-AU" b="0" dirty="0" smtClean="0"/>
              </a:p>
            </p:txBody>
          </p:sp>
        </mc:Choice>
        <mc:Fallback xmlns="">
          <p:sp>
            <p:nvSpPr>
              <p:cNvPr id="6" name="TextBox 5"/>
              <p:cNvSpPr txBox="1">
                <a:spLocks noRot="1" noChangeAspect="1" noMove="1" noResize="1" noEditPoints="1" noAdjustHandles="1" noChangeArrowheads="1" noChangeShapeType="1" noTextEdit="1"/>
              </p:cNvSpPr>
              <p:nvPr/>
            </p:nvSpPr>
            <p:spPr>
              <a:xfrm>
                <a:off x="2987824" y="5157192"/>
                <a:ext cx="1570237" cy="369332"/>
              </a:xfrm>
              <a:prstGeom prst="rect">
                <a:avLst/>
              </a:prstGeom>
              <a:blipFill rotWithShape="1">
                <a:blip r:embed="rId4"/>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3080736" y="5563160"/>
                <a:ext cx="1007262" cy="375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AU" i="1">
                          <a:latin typeface="Cambria Math"/>
                          <a:ea typeface="Cambria Math"/>
                        </a:rPr>
                        <m:t>𝜃</m:t>
                      </m:r>
                      <m:r>
                        <a:rPr lang="en-AU" i="1">
                          <a:latin typeface="Cambria Math"/>
                          <a:ea typeface="Cambria Math"/>
                        </a:rPr>
                        <m:t>=</m:t>
                      </m:r>
                      <m:sSup>
                        <m:sSupPr>
                          <m:ctrlPr>
                            <a:rPr lang="en-AU" i="1">
                              <a:latin typeface="Cambria Math"/>
                              <a:ea typeface="Cambria Math"/>
                            </a:rPr>
                          </m:ctrlPr>
                        </m:sSupPr>
                        <m:e>
                          <m:r>
                            <a:rPr lang="en-AU" i="1">
                              <a:latin typeface="Cambria Math"/>
                              <a:ea typeface="Cambria Math"/>
                            </a:rPr>
                            <m:t>32</m:t>
                          </m:r>
                        </m:e>
                        <m:sup>
                          <m:r>
                            <a:rPr lang="en-AU" i="1">
                              <a:latin typeface="Cambria Math"/>
                              <a:ea typeface="Cambria Math"/>
                            </a:rPr>
                            <m:t>°</m:t>
                          </m:r>
                        </m:sup>
                      </m:sSup>
                    </m:oMath>
                  </m:oMathPara>
                </a14:m>
                <a:endParaRPr lang="en-AU" dirty="0"/>
              </a:p>
            </p:txBody>
          </p:sp>
        </mc:Choice>
        <mc:Fallback xmlns="">
          <p:sp>
            <p:nvSpPr>
              <p:cNvPr id="8" name="Rectangle 7"/>
              <p:cNvSpPr>
                <a:spLocks noRot="1" noChangeAspect="1" noMove="1" noResize="1" noEditPoints="1" noAdjustHandles="1" noChangeArrowheads="1" noChangeShapeType="1" noTextEdit="1"/>
              </p:cNvSpPr>
              <p:nvPr/>
            </p:nvSpPr>
            <p:spPr>
              <a:xfrm>
                <a:off x="3080736" y="5563160"/>
                <a:ext cx="1007262" cy="375552"/>
              </a:xfrm>
              <a:prstGeom prst="rect">
                <a:avLst/>
              </a:prstGeom>
              <a:blipFill rotWithShape="1">
                <a:blip r:embed="rId5"/>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961022" y="5959200"/>
                <a:ext cx="1810624" cy="396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AU" i="1" smtClean="0">
                              <a:latin typeface="Cambria Math"/>
                            </a:rPr>
                          </m:ctrlPr>
                        </m:sSubPr>
                        <m:e>
                          <m:r>
                            <a:rPr lang="en-AU" b="0" i="1" smtClean="0">
                              <a:latin typeface="Cambria Math"/>
                            </a:rPr>
                            <m:t>𝑎</m:t>
                          </m:r>
                        </m:e>
                        <m:sub>
                          <m:r>
                            <a:rPr lang="en-AU" b="0" i="1" smtClean="0">
                              <a:latin typeface="Cambria Math"/>
                            </a:rPr>
                            <m:t>𝑦</m:t>
                          </m:r>
                        </m:sub>
                      </m:sSub>
                      <m:r>
                        <a:rPr lang="en-AU" b="0" i="1" smtClean="0">
                          <a:latin typeface="Cambria Math"/>
                        </a:rPr>
                        <m:t>=−9.8</m:t>
                      </m:r>
                      <m:sSup>
                        <m:sSupPr>
                          <m:ctrlPr>
                            <a:rPr lang="en-AU" b="0" i="1" smtClean="0">
                              <a:latin typeface="Cambria Math"/>
                            </a:rPr>
                          </m:ctrlPr>
                        </m:sSupPr>
                        <m:e>
                          <m:r>
                            <a:rPr lang="en-AU" b="0" i="1" smtClean="0">
                              <a:latin typeface="Cambria Math"/>
                            </a:rPr>
                            <m:t>𝑚𝑠</m:t>
                          </m:r>
                        </m:e>
                        <m:sup>
                          <m:r>
                            <a:rPr lang="en-AU" b="0" i="1" smtClean="0">
                              <a:latin typeface="Cambria Math"/>
                            </a:rPr>
                            <m:t>−2</m:t>
                          </m:r>
                        </m:sup>
                      </m:sSup>
                    </m:oMath>
                  </m:oMathPara>
                </a14:m>
                <a:endParaRPr lang="en-AU" dirty="0"/>
              </a:p>
            </p:txBody>
          </p:sp>
        </mc:Choice>
        <mc:Fallback xmlns="">
          <p:sp>
            <p:nvSpPr>
              <p:cNvPr id="9" name="TextBox 8"/>
              <p:cNvSpPr txBox="1">
                <a:spLocks noRot="1" noChangeAspect="1" noMove="1" noResize="1" noEditPoints="1" noAdjustHandles="1" noChangeArrowheads="1" noChangeShapeType="1" noTextEdit="1"/>
              </p:cNvSpPr>
              <p:nvPr/>
            </p:nvSpPr>
            <p:spPr>
              <a:xfrm>
                <a:off x="2961022" y="5959200"/>
                <a:ext cx="1810624" cy="396775"/>
              </a:xfrm>
              <a:prstGeom prst="rect">
                <a:avLst/>
              </a:prstGeom>
              <a:blipFill rotWithShape="1">
                <a:blip r:embed="rId6"/>
                <a:stretch>
                  <a:fillRect b="-3077"/>
                </a:stretch>
              </a:blipFill>
            </p:spPr>
            <p:txBody>
              <a:bodyPr/>
              <a:lstStyle/>
              <a:p>
                <a:r>
                  <a:rPr lang="en-AU">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21</a:t>
            </a:fld>
            <a:endParaRPr lang="en-AU"/>
          </a:p>
        </p:txBody>
      </p:sp>
      <mc:AlternateContent xmlns:mc="http://schemas.openxmlformats.org/markup-compatibility/2006" xmlns:a14="http://schemas.microsoft.com/office/drawing/2010/main">
        <mc:Choice Requires="a14">
          <p:sp>
            <p:nvSpPr>
              <p:cNvPr id="3" name="TextBox 2"/>
              <p:cNvSpPr txBox="1"/>
              <p:nvPr/>
            </p:nvSpPr>
            <p:spPr>
              <a:xfrm>
                <a:off x="473387" y="1124744"/>
                <a:ext cx="8208912" cy="5663089"/>
              </a:xfrm>
              <a:prstGeom prst="rect">
                <a:avLst/>
              </a:prstGeom>
              <a:noFill/>
            </p:spPr>
            <p:txBody>
              <a:bodyPr wrap="square" rtlCol="0">
                <a:spAutoFit/>
              </a:bodyPr>
              <a:lstStyle/>
              <a:p>
                <a:r>
                  <a:rPr lang="en-AU" dirty="0" smtClean="0">
                    <a:solidFill>
                      <a:schemeClr val="tx2"/>
                    </a:solidFill>
                    <a:latin typeface="+mj-lt"/>
                  </a:rPr>
                  <a:t>a) Find the time in the air</a:t>
                </a:r>
              </a:p>
              <a:p>
                <a:endParaRPr lang="en-AU" dirty="0"/>
              </a:p>
              <a:p>
                <a:r>
                  <a:rPr lang="en-AU" sz="1600" dirty="0" smtClean="0"/>
                  <a:t>First find the vertical and horizontal components of velocity</a:t>
                </a:r>
              </a:p>
              <a:p>
                <a:endParaRPr lang="en-AU" dirty="0" smtClean="0"/>
              </a:p>
              <a:p>
                <a:endParaRPr lang="en-AU" b="0" i="1" dirty="0" smtClean="0">
                  <a:latin typeface="Cambria Math"/>
                </a:endParaRPr>
              </a:p>
              <a:p>
                <a:endParaRPr lang="en-AU" i="1" dirty="0" smtClean="0">
                  <a:latin typeface="Cambria Math"/>
                  <a:ea typeface="Cambria Math"/>
                </a:endParaRPr>
              </a:p>
              <a:p>
                <a:endParaRPr lang="en-AU" i="1" dirty="0">
                  <a:latin typeface="Cambria Math"/>
                </a:endParaRPr>
              </a:p>
              <a:p>
                <a:endParaRPr lang="en-AU" b="0" i="1" dirty="0" smtClean="0">
                  <a:latin typeface="Cambria Math"/>
                </a:endParaRPr>
              </a:p>
              <a:p>
                <a:endParaRPr lang="en-AU" sz="1600" dirty="0" smtClean="0"/>
              </a:p>
              <a:p>
                <a:r>
                  <a:rPr lang="en-AU" sz="1600" dirty="0" smtClean="0"/>
                  <a:t>Time to reach the maximum height is given by </a:t>
                </a:r>
                <a14:m>
                  <m:oMath xmlns:m="http://schemas.openxmlformats.org/officeDocument/2006/math">
                    <m:acc>
                      <m:accPr>
                        <m:chr m:val="⃗"/>
                        <m:ctrlPr>
                          <a:rPr lang="en-AU" sz="1600" i="1">
                            <a:latin typeface="Cambria Math"/>
                          </a:rPr>
                        </m:ctrlPr>
                      </m:accPr>
                      <m:e>
                        <m:r>
                          <a:rPr lang="en-AU" sz="1600" i="1">
                            <a:latin typeface="Cambria Math"/>
                          </a:rPr>
                          <m:t>𝑣</m:t>
                        </m:r>
                      </m:e>
                    </m:acc>
                    <m:r>
                      <a:rPr lang="en-AU" sz="1600" i="1">
                        <a:latin typeface="Cambria Math"/>
                      </a:rPr>
                      <m:t>=</m:t>
                    </m:r>
                    <m:sSub>
                      <m:sSubPr>
                        <m:ctrlPr>
                          <a:rPr lang="en-AU" sz="1600" i="1">
                            <a:latin typeface="Cambria Math"/>
                          </a:rPr>
                        </m:ctrlPr>
                      </m:sSubPr>
                      <m:e>
                        <m:acc>
                          <m:accPr>
                            <m:chr m:val="⃗"/>
                            <m:ctrlPr>
                              <a:rPr lang="en-AU" sz="1600" i="1">
                                <a:latin typeface="Cambria Math"/>
                              </a:rPr>
                            </m:ctrlPr>
                          </m:accPr>
                          <m:e>
                            <m:r>
                              <a:rPr lang="en-AU" sz="1600" i="1">
                                <a:latin typeface="Cambria Math"/>
                              </a:rPr>
                              <m:t>𝑣</m:t>
                            </m:r>
                          </m:e>
                        </m:acc>
                      </m:e>
                      <m:sub>
                        <m:r>
                          <a:rPr lang="en-AU" sz="1600" i="1">
                            <a:latin typeface="Cambria Math"/>
                          </a:rPr>
                          <m:t>0</m:t>
                        </m:r>
                      </m:sub>
                    </m:sSub>
                    <m:r>
                      <a:rPr lang="en-AU" sz="1600" i="1">
                        <a:latin typeface="Cambria Math"/>
                      </a:rPr>
                      <m:t>+ </m:t>
                    </m:r>
                    <m:acc>
                      <m:accPr>
                        <m:chr m:val="⃗"/>
                        <m:ctrlPr>
                          <a:rPr lang="en-AU" sz="1600" i="1">
                            <a:latin typeface="Cambria Math"/>
                          </a:rPr>
                        </m:ctrlPr>
                      </m:accPr>
                      <m:e>
                        <m:r>
                          <a:rPr lang="en-AU" sz="1600" i="1">
                            <a:latin typeface="Cambria Math"/>
                          </a:rPr>
                          <m:t>𝑎</m:t>
                        </m:r>
                      </m:e>
                    </m:acc>
                    <m:r>
                      <a:rPr lang="en-AU" sz="1600" i="1">
                        <a:latin typeface="Cambria Math"/>
                      </a:rPr>
                      <m:t>𝑡</m:t>
                    </m:r>
                  </m:oMath>
                </a14:m>
                <a:endParaRPr lang="en-AU" sz="1600" dirty="0"/>
              </a:p>
              <a:p>
                <a:r>
                  <a:rPr lang="en-AU" sz="1600" smtClean="0"/>
                  <a:t>v </a:t>
                </a:r>
                <a:r>
                  <a:rPr lang="en-AU" sz="1600" dirty="0" smtClean="0"/>
                  <a:t>at the maximum height is 0, so:</a:t>
                </a:r>
              </a:p>
              <a:p>
                <a:endParaRPr lang="en-AU" dirty="0"/>
              </a:p>
              <a:p>
                <a:endParaRPr lang="en-AU" dirty="0" smtClean="0"/>
              </a:p>
              <a:p>
                <a:endParaRPr lang="en-AU" dirty="0" smtClean="0"/>
              </a:p>
              <a:p>
                <a:endParaRPr lang="en-AU" dirty="0"/>
              </a:p>
              <a:p>
                <a:endParaRPr lang="en-AU" dirty="0" smtClean="0"/>
              </a:p>
              <a:p>
                <a:endParaRPr lang="en-AU" dirty="0" smtClean="0"/>
              </a:p>
              <a:p>
                <a:endParaRPr lang="en-AU" sz="1600" dirty="0" smtClean="0"/>
              </a:p>
              <a:p>
                <a:r>
                  <a:rPr lang="en-AU" sz="1600" dirty="0" smtClean="0"/>
                  <a:t>Time in flight = 2 x time to max height</a:t>
                </a:r>
              </a:p>
              <a:p>
                <a:r>
                  <a:rPr lang="en-AU" sz="1600" dirty="0" smtClean="0">
                    <a:latin typeface="Cambria Math" panose="02040503050406030204" pitchFamily="18" charset="0"/>
                    <a:ea typeface="Cambria Math" panose="02040503050406030204" pitchFamily="18" charset="0"/>
                  </a:rPr>
                  <a:t>= 2 x 2.86</a:t>
                </a:r>
              </a:p>
              <a:p>
                <a:r>
                  <a:rPr lang="en-AU" sz="1600" dirty="0" smtClean="0">
                    <a:latin typeface="Cambria Math" panose="02040503050406030204" pitchFamily="18" charset="0"/>
                    <a:ea typeface="Cambria Math" panose="02040503050406030204" pitchFamily="18" charset="0"/>
                  </a:rPr>
                  <a:t>= 5.74						= 5.7s (2sf)</a:t>
                </a:r>
                <a:endParaRPr lang="en-AU" sz="1600" dirty="0">
                  <a:latin typeface="Cambria Math" panose="02040503050406030204" pitchFamily="18" charset="0"/>
                  <a:ea typeface="Cambria Math" panose="020405030504060302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73387" y="1124744"/>
                <a:ext cx="8208912" cy="5663089"/>
              </a:xfrm>
              <a:prstGeom prst="rect">
                <a:avLst/>
              </a:prstGeom>
              <a:blipFill rotWithShape="1">
                <a:blip r:embed="rId3"/>
                <a:stretch>
                  <a:fillRect l="-669" t="-647" b="-431"/>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211960" y="2276872"/>
                <a:ext cx="14730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AU" i="1">
                              <a:latin typeface="Cambria Math"/>
                            </a:rPr>
                            <m:t>𝑣</m:t>
                          </m:r>
                        </m:e>
                        <m:sub>
                          <m:r>
                            <a:rPr lang="en-AU" i="1">
                              <a:latin typeface="Cambria Math"/>
                            </a:rPr>
                            <m:t>𝐻</m:t>
                          </m:r>
                        </m:sub>
                      </m:sSub>
                      <m:r>
                        <a:rPr lang="en-AU" i="1">
                          <a:latin typeface="Cambria Math"/>
                        </a:rPr>
                        <m:t>=</m:t>
                      </m:r>
                      <m:r>
                        <a:rPr lang="en-AU" i="1">
                          <a:latin typeface="Cambria Math"/>
                        </a:rPr>
                        <m:t>𝑣</m:t>
                      </m:r>
                      <m:func>
                        <m:funcPr>
                          <m:ctrlPr>
                            <a:rPr lang="en-AU" i="1">
                              <a:latin typeface="Cambria Math"/>
                            </a:rPr>
                          </m:ctrlPr>
                        </m:funcPr>
                        <m:fName>
                          <m:r>
                            <m:rPr>
                              <m:sty m:val="p"/>
                            </m:rPr>
                            <a:rPr lang="en-AU">
                              <a:latin typeface="Cambria Math"/>
                            </a:rPr>
                            <m:t>cos</m:t>
                          </m:r>
                        </m:fName>
                        <m:e>
                          <m:r>
                            <a:rPr lang="en-AU" i="1">
                              <a:latin typeface="Cambria Math"/>
                              <a:ea typeface="Cambria Math"/>
                            </a:rPr>
                            <m:t>𝜃</m:t>
                          </m:r>
                        </m:e>
                      </m:func>
                    </m:oMath>
                  </m:oMathPara>
                </a14:m>
                <a:endParaRPr lang="en-AU" dirty="0"/>
              </a:p>
            </p:txBody>
          </p:sp>
        </mc:Choice>
        <mc:Fallback xmlns="">
          <p:sp>
            <p:nvSpPr>
              <p:cNvPr id="8" name="Rectangle 7"/>
              <p:cNvSpPr>
                <a:spLocks noRot="1" noChangeAspect="1" noMove="1" noResize="1" noEditPoints="1" noAdjustHandles="1" noChangeArrowheads="1" noChangeShapeType="1" noTextEdit="1"/>
              </p:cNvSpPr>
              <p:nvPr/>
            </p:nvSpPr>
            <p:spPr>
              <a:xfrm>
                <a:off x="4211960" y="2276872"/>
                <a:ext cx="1473096" cy="369332"/>
              </a:xfrm>
              <a:prstGeom prst="rect">
                <a:avLst/>
              </a:prstGeom>
              <a:blipFill rotWithShape="1">
                <a:blip r:embed="rId4"/>
                <a:stretch>
                  <a:fillRect b="-1667"/>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537919" y="2645461"/>
                <a:ext cx="164660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AU" i="1">
                          <a:latin typeface="Cambria Math"/>
                        </a:rPr>
                        <m:t>=53 </m:t>
                      </m:r>
                      <m:r>
                        <a:rPr lang="en-AU" i="1">
                          <a:latin typeface="Cambria Math"/>
                          <a:ea typeface="Cambria Math"/>
                        </a:rPr>
                        <m:t>×</m:t>
                      </m:r>
                      <m:r>
                        <a:rPr lang="en-AU" i="1">
                          <a:latin typeface="Cambria Math"/>
                          <a:ea typeface="Cambria Math"/>
                        </a:rPr>
                        <m:t>𝑐𝑜𝑠</m:t>
                      </m:r>
                      <m:r>
                        <a:rPr lang="en-AU" i="1">
                          <a:latin typeface="Cambria Math"/>
                          <a:ea typeface="Cambria Math"/>
                        </a:rPr>
                        <m:t>32</m:t>
                      </m:r>
                    </m:oMath>
                  </m:oMathPara>
                </a14:m>
                <a:endParaRPr lang="en-AU" dirty="0"/>
              </a:p>
            </p:txBody>
          </p:sp>
        </mc:Choice>
        <mc:Fallback xmlns="">
          <p:sp>
            <p:nvSpPr>
              <p:cNvPr id="9" name="Rectangle 8"/>
              <p:cNvSpPr>
                <a:spLocks noRot="1" noChangeAspect="1" noMove="1" noResize="1" noEditPoints="1" noAdjustHandles="1" noChangeArrowheads="1" noChangeShapeType="1" noTextEdit="1"/>
              </p:cNvSpPr>
              <p:nvPr/>
            </p:nvSpPr>
            <p:spPr>
              <a:xfrm>
                <a:off x="4537919" y="2645461"/>
                <a:ext cx="1646605" cy="369332"/>
              </a:xfrm>
              <a:prstGeom prst="rect">
                <a:avLst/>
              </a:prstGeom>
              <a:blipFill rotWithShape="1">
                <a:blip r:embed="rId5"/>
                <a:stretch>
                  <a:fillRect/>
                </a:stretch>
              </a:blipFill>
            </p:spPr>
            <p:txBody>
              <a:bodyPr/>
              <a:lstStyle/>
              <a:p>
                <a:r>
                  <a:rPr lang="en-AU">
                    <a:noFill/>
                  </a:rPr>
                  <a:t> </a:t>
                </a:r>
              </a:p>
            </p:txBody>
          </p:sp>
        </mc:Fallback>
      </mc:AlternateContent>
      <p:sp>
        <p:nvSpPr>
          <p:cNvPr id="10" name="Rectangle 9"/>
          <p:cNvSpPr/>
          <p:nvPr/>
        </p:nvSpPr>
        <p:spPr>
          <a:xfrm>
            <a:off x="4577843" y="3014793"/>
            <a:ext cx="1324402" cy="369332"/>
          </a:xfrm>
          <a:prstGeom prst="rect">
            <a:avLst/>
          </a:prstGeom>
        </p:spPr>
        <p:txBody>
          <a:bodyPr wrap="none">
            <a:spAutoFit/>
          </a:bodyPr>
          <a:lstStyle/>
          <a:p>
            <a:r>
              <a:rPr lang="en-AU" dirty="0">
                <a:latin typeface="Cambria Math" panose="02040503050406030204" pitchFamily="18" charset="0"/>
                <a:ea typeface="Cambria Math" panose="02040503050406030204" pitchFamily="18" charset="0"/>
              </a:rPr>
              <a:t>= 44.9 ms</a:t>
            </a:r>
            <a:r>
              <a:rPr lang="en-AU" baseline="30000" dirty="0">
                <a:latin typeface="Cambria Math" panose="02040503050406030204" pitchFamily="18" charset="0"/>
                <a:ea typeface="Cambria Math" panose="02040503050406030204" pitchFamily="18" charset="0"/>
              </a:rPr>
              <a:t>-1</a:t>
            </a:r>
          </a:p>
        </p:txBody>
      </p:sp>
      <mc:AlternateContent xmlns:mc="http://schemas.openxmlformats.org/markup-compatibility/2006" xmlns:a14="http://schemas.microsoft.com/office/drawing/2010/main">
        <mc:Choice Requires="a14">
          <p:sp>
            <p:nvSpPr>
              <p:cNvPr id="11" name="Rectangle 10"/>
              <p:cNvSpPr/>
              <p:nvPr/>
            </p:nvSpPr>
            <p:spPr>
              <a:xfrm>
                <a:off x="899592" y="2276872"/>
                <a:ext cx="139910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AU" i="1">
                              <a:latin typeface="Cambria Math"/>
                            </a:rPr>
                            <m:t>𝑣</m:t>
                          </m:r>
                        </m:e>
                        <m:sub>
                          <m:r>
                            <a:rPr lang="en-AU" i="1">
                              <a:latin typeface="Cambria Math"/>
                            </a:rPr>
                            <m:t>𝑣</m:t>
                          </m:r>
                        </m:sub>
                      </m:sSub>
                      <m:r>
                        <a:rPr lang="en-AU" i="1">
                          <a:latin typeface="Cambria Math"/>
                        </a:rPr>
                        <m:t>=</m:t>
                      </m:r>
                      <m:r>
                        <a:rPr lang="en-AU" i="1">
                          <a:latin typeface="Cambria Math"/>
                        </a:rPr>
                        <m:t>𝑣</m:t>
                      </m:r>
                      <m:func>
                        <m:funcPr>
                          <m:ctrlPr>
                            <a:rPr lang="en-AU" i="1">
                              <a:latin typeface="Cambria Math"/>
                            </a:rPr>
                          </m:ctrlPr>
                        </m:funcPr>
                        <m:fName>
                          <m:r>
                            <m:rPr>
                              <m:sty m:val="p"/>
                            </m:rPr>
                            <a:rPr lang="en-AU">
                              <a:latin typeface="Cambria Math"/>
                            </a:rPr>
                            <m:t>sin</m:t>
                          </m:r>
                        </m:fName>
                        <m:e>
                          <m:r>
                            <a:rPr lang="en-AU" i="1">
                              <a:latin typeface="Cambria Math"/>
                              <a:ea typeface="Cambria Math"/>
                            </a:rPr>
                            <m:t>𝜃</m:t>
                          </m:r>
                        </m:e>
                      </m:func>
                    </m:oMath>
                  </m:oMathPara>
                </a14:m>
                <a:endParaRPr lang="en-AU" dirty="0"/>
              </a:p>
            </p:txBody>
          </p:sp>
        </mc:Choice>
        <mc:Fallback xmlns="">
          <p:sp>
            <p:nvSpPr>
              <p:cNvPr id="11" name="Rectangle 10"/>
              <p:cNvSpPr>
                <a:spLocks noRot="1" noChangeAspect="1" noMove="1" noResize="1" noEditPoints="1" noAdjustHandles="1" noChangeArrowheads="1" noChangeShapeType="1" noTextEdit="1"/>
              </p:cNvSpPr>
              <p:nvPr/>
            </p:nvSpPr>
            <p:spPr>
              <a:xfrm>
                <a:off x="899592" y="2276872"/>
                <a:ext cx="1399101" cy="369332"/>
              </a:xfrm>
              <a:prstGeom prst="rect">
                <a:avLst/>
              </a:prstGeom>
              <a:blipFill rotWithShape="1">
                <a:blip r:embed="rId6"/>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1174449" y="2645461"/>
                <a:ext cx="162416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AU" i="1">
                          <a:latin typeface="Cambria Math"/>
                        </a:rPr>
                        <m:t>=53 </m:t>
                      </m:r>
                      <m:r>
                        <a:rPr lang="en-AU" i="1">
                          <a:latin typeface="Cambria Math"/>
                          <a:ea typeface="Cambria Math"/>
                        </a:rPr>
                        <m:t>×</m:t>
                      </m:r>
                      <m:r>
                        <a:rPr lang="en-AU" i="1">
                          <a:latin typeface="Cambria Math"/>
                          <a:ea typeface="Cambria Math"/>
                        </a:rPr>
                        <m:t>𝑠𝑖𝑛</m:t>
                      </m:r>
                      <m:r>
                        <a:rPr lang="en-AU" i="1">
                          <a:latin typeface="Cambria Math"/>
                          <a:ea typeface="Cambria Math"/>
                        </a:rPr>
                        <m:t>32</m:t>
                      </m:r>
                    </m:oMath>
                  </m:oMathPara>
                </a14:m>
                <a:endParaRPr lang="en-AU" dirty="0"/>
              </a:p>
            </p:txBody>
          </p:sp>
        </mc:Choice>
        <mc:Fallback xmlns="">
          <p:sp>
            <p:nvSpPr>
              <p:cNvPr id="12" name="Rectangle 11"/>
              <p:cNvSpPr>
                <a:spLocks noRot="1" noChangeAspect="1" noMove="1" noResize="1" noEditPoints="1" noAdjustHandles="1" noChangeArrowheads="1" noChangeShapeType="1" noTextEdit="1"/>
              </p:cNvSpPr>
              <p:nvPr/>
            </p:nvSpPr>
            <p:spPr>
              <a:xfrm>
                <a:off x="1174449" y="2645461"/>
                <a:ext cx="1624163" cy="369332"/>
              </a:xfrm>
              <a:prstGeom prst="rect">
                <a:avLst/>
              </a:prstGeom>
              <a:blipFill rotWithShape="1">
                <a:blip r:embed="rId7"/>
                <a:stretch>
                  <a:fillRect/>
                </a:stretch>
              </a:blipFill>
            </p:spPr>
            <p:txBody>
              <a:bodyPr/>
              <a:lstStyle/>
              <a:p>
                <a:r>
                  <a:rPr lang="en-AU">
                    <a:noFill/>
                  </a:rPr>
                  <a:t> </a:t>
                </a:r>
              </a:p>
            </p:txBody>
          </p:sp>
        </mc:Fallback>
      </mc:AlternateContent>
      <p:sp>
        <p:nvSpPr>
          <p:cNvPr id="13" name="Rectangle 12"/>
          <p:cNvSpPr/>
          <p:nvPr/>
        </p:nvSpPr>
        <p:spPr>
          <a:xfrm>
            <a:off x="1203184" y="3014793"/>
            <a:ext cx="1321196" cy="369332"/>
          </a:xfrm>
          <a:prstGeom prst="rect">
            <a:avLst/>
          </a:prstGeom>
        </p:spPr>
        <p:txBody>
          <a:bodyPr wrap="none">
            <a:spAutoFit/>
          </a:bodyPr>
          <a:lstStyle/>
          <a:p>
            <a:r>
              <a:rPr lang="en-AU" dirty="0">
                <a:latin typeface="Cambria Math" panose="02040503050406030204" pitchFamily="18" charset="0"/>
                <a:ea typeface="Cambria Math" panose="02040503050406030204" pitchFamily="18" charset="0"/>
              </a:rPr>
              <a:t>= 28.1 ms</a:t>
            </a:r>
            <a:r>
              <a:rPr lang="en-AU" baseline="30000" dirty="0">
                <a:latin typeface="Cambria Math" panose="02040503050406030204" pitchFamily="18" charset="0"/>
                <a:ea typeface="Cambria Math" panose="02040503050406030204" pitchFamily="18" charset="0"/>
              </a:rPr>
              <a:t>-1</a:t>
            </a:r>
          </a:p>
        </p:txBody>
      </p:sp>
      <mc:AlternateContent xmlns:mc="http://schemas.openxmlformats.org/markup-compatibility/2006" xmlns:a14="http://schemas.microsoft.com/office/drawing/2010/main">
        <mc:Choice Requires="a14">
          <p:sp>
            <p:nvSpPr>
              <p:cNvPr id="14" name="Rectangle 13"/>
              <p:cNvSpPr/>
              <p:nvPr/>
            </p:nvSpPr>
            <p:spPr>
              <a:xfrm>
                <a:off x="2785473" y="4094227"/>
                <a:ext cx="171136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AU" i="1">
                          <a:latin typeface="Cambria Math"/>
                        </a:rPr>
                        <m:t>0= </m:t>
                      </m:r>
                      <m:sSub>
                        <m:sSubPr>
                          <m:ctrlPr>
                            <a:rPr lang="en-AU" i="1">
                              <a:latin typeface="Cambria Math"/>
                            </a:rPr>
                          </m:ctrlPr>
                        </m:sSubPr>
                        <m:e>
                          <m:r>
                            <a:rPr lang="en-AU" i="1">
                              <a:latin typeface="Cambria Math"/>
                            </a:rPr>
                            <m:t>𝑣</m:t>
                          </m:r>
                        </m:e>
                        <m:sub>
                          <m:r>
                            <a:rPr lang="en-AU" i="1">
                              <a:latin typeface="Cambria Math"/>
                            </a:rPr>
                            <m:t>0</m:t>
                          </m:r>
                          <m:r>
                            <a:rPr lang="en-AU" i="1">
                              <a:latin typeface="Cambria Math"/>
                            </a:rPr>
                            <m:t>𝑣</m:t>
                          </m:r>
                        </m:sub>
                      </m:sSub>
                      <m:r>
                        <a:rPr lang="en-AU" i="1">
                          <a:latin typeface="Cambria Math"/>
                        </a:rPr>
                        <m:t>+ </m:t>
                      </m:r>
                      <m:sSub>
                        <m:sSubPr>
                          <m:ctrlPr>
                            <a:rPr lang="en-AU" i="1">
                              <a:latin typeface="Cambria Math"/>
                            </a:rPr>
                          </m:ctrlPr>
                        </m:sSubPr>
                        <m:e>
                          <m:r>
                            <a:rPr lang="en-AU" i="1">
                              <a:latin typeface="Cambria Math"/>
                            </a:rPr>
                            <m:t>𝑎</m:t>
                          </m:r>
                        </m:e>
                        <m:sub>
                          <m:r>
                            <a:rPr lang="en-AU" i="1">
                              <a:latin typeface="Cambria Math"/>
                            </a:rPr>
                            <m:t>𝑣</m:t>
                          </m:r>
                        </m:sub>
                      </m:sSub>
                      <m:r>
                        <a:rPr lang="en-AU" i="1">
                          <a:latin typeface="Cambria Math"/>
                        </a:rPr>
                        <m:t>𝑡</m:t>
                      </m:r>
                    </m:oMath>
                  </m:oMathPara>
                </a14:m>
                <a:endParaRPr lang="en-AU" dirty="0"/>
              </a:p>
            </p:txBody>
          </p:sp>
        </mc:Choice>
        <mc:Fallback xmlns="">
          <p:sp>
            <p:nvSpPr>
              <p:cNvPr id="14" name="Rectangle 13"/>
              <p:cNvSpPr>
                <a:spLocks noRot="1" noChangeAspect="1" noMove="1" noResize="1" noEditPoints="1" noAdjustHandles="1" noChangeArrowheads="1" noChangeShapeType="1" noTextEdit="1"/>
              </p:cNvSpPr>
              <p:nvPr/>
            </p:nvSpPr>
            <p:spPr>
              <a:xfrm>
                <a:off x="2785473" y="4094227"/>
                <a:ext cx="1711366" cy="369332"/>
              </a:xfrm>
              <a:prstGeom prst="rect">
                <a:avLst/>
              </a:prstGeom>
              <a:blipFill rotWithShape="1">
                <a:blip r:embed="rId8"/>
                <a:stretch>
                  <a:fillRect b="-1667"/>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2785473" y="4486442"/>
                <a:ext cx="1192571" cy="61388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AU" i="1">
                          <a:latin typeface="Cambria Math"/>
                        </a:rPr>
                        <m:t>𝑡</m:t>
                      </m:r>
                      <m:r>
                        <a:rPr lang="en-AU" i="1">
                          <a:latin typeface="Cambria Math"/>
                        </a:rPr>
                        <m:t>= </m:t>
                      </m:r>
                      <m:f>
                        <m:fPr>
                          <m:ctrlPr>
                            <a:rPr lang="en-AU" i="1">
                              <a:latin typeface="Cambria Math"/>
                            </a:rPr>
                          </m:ctrlPr>
                        </m:fPr>
                        <m:num>
                          <m:r>
                            <a:rPr lang="en-AU" i="1">
                              <a:latin typeface="Cambria Math"/>
                            </a:rPr>
                            <m:t>−</m:t>
                          </m:r>
                          <m:sSub>
                            <m:sSubPr>
                              <m:ctrlPr>
                                <a:rPr lang="en-AU" i="1">
                                  <a:latin typeface="Cambria Math"/>
                                </a:rPr>
                              </m:ctrlPr>
                            </m:sSubPr>
                            <m:e>
                              <m:r>
                                <a:rPr lang="en-AU" i="1">
                                  <a:latin typeface="Cambria Math"/>
                                </a:rPr>
                                <m:t>𝑣</m:t>
                              </m:r>
                            </m:e>
                            <m:sub>
                              <m:r>
                                <a:rPr lang="en-AU" i="1">
                                  <a:latin typeface="Cambria Math"/>
                                </a:rPr>
                                <m:t>0</m:t>
                              </m:r>
                              <m:r>
                                <a:rPr lang="en-AU" i="1">
                                  <a:latin typeface="Cambria Math"/>
                                </a:rPr>
                                <m:t>𝑣</m:t>
                              </m:r>
                            </m:sub>
                          </m:sSub>
                        </m:num>
                        <m:den>
                          <m:sSub>
                            <m:sSubPr>
                              <m:ctrlPr>
                                <a:rPr lang="en-AU" i="1">
                                  <a:latin typeface="Cambria Math"/>
                                </a:rPr>
                              </m:ctrlPr>
                            </m:sSubPr>
                            <m:e>
                              <m:r>
                                <a:rPr lang="en-AU" i="1">
                                  <a:latin typeface="Cambria Math"/>
                                </a:rPr>
                                <m:t>𝑎</m:t>
                              </m:r>
                            </m:e>
                            <m:sub>
                              <m:r>
                                <a:rPr lang="en-AU" i="1">
                                  <a:latin typeface="Cambria Math"/>
                                </a:rPr>
                                <m:t>𝑣</m:t>
                              </m:r>
                            </m:sub>
                          </m:sSub>
                        </m:den>
                      </m:f>
                    </m:oMath>
                  </m:oMathPara>
                </a14:m>
                <a:endParaRPr lang="en-AU" dirty="0"/>
              </a:p>
            </p:txBody>
          </p:sp>
        </mc:Choice>
        <mc:Fallback xmlns="">
          <p:sp>
            <p:nvSpPr>
              <p:cNvPr id="15" name="Rectangle 14"/>
              <p:cNvSpPr>
                <a:spLocks noRot="1" noChangeAspect="1" noMove="1" noResize="1" noEditPoints="1" noAdjustHandles="1" noChangeArrowheads="1" noChangeShapeType="1" noTextEdit="1"/>
              </p:cNvSpPr>
              <p:nvPr/>
            </p:nvSpPr>
            <p:spPr>
              <a:xfrm>
                <a:off x="2785473" y="4486442"/>
                <a:ext cx="1192571" cy="613886"/>
              </a:xfrm>
              <a:prstGeom prst="rect">
                <a:avLst/>
              </a:prstGeom>
              <a:blipFill rotWithShape="1">
                <a:blip r:embed="rId9"/>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2915816" y="5086976"/>
                <a:ext cx="1135246"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AU" i="1">
                          <a:latin typeface="Cambria Math"/>
                        </a:rPr>
                        <m:t>= </m:t>
                      </m:r>
                      <m:f>
                        <m:fPr>
                          <m:ctrlPr>
                            <a:rPr lang="en-AU" i="1">
                              <a:latin typeface="Cambria Math"/>
                            </a:rPr>
                          </m:ctrlPr>
                        </m:fPr>
                        <m:num>
                          <m:r>
                            <a:rPr lang="en-AU" i="1">
                              <a:latin typeface="Cambria Math"/>
                            </a:rPr>
                            <m:t>−28.1</m:t>
                          </m:r>
                        </m:num>
                        <m:den>
                          <m:r>
                            <a:rPr lang="en-AU" i="1">
                              <a:latin typeface="Cambria Math"/>
                            </a:rPr>
                            <m:t>−9.8</m:t>
                          </m:r>
                        </m:den>
                      </m:f>
                    </m:oMath>
                  </m:oMathPara>
                </a14:m>
                <a:endParaRPr lang="en-AU" dirty="0"/>
              </a:p>
            </p:txBody>
          </p:sp>
        </mc:Choice>
        <mc:Fallback xmlns="">
          <p:sp>
            <p:nvSpPr>
              <p:cNvPr id="16" name="Rectangle 15"/>
              <p:cNvSpPr>
                <a:spLocks noRot="1" noChangeAspect="1" noMove="1" noResize="1" noEditPoints="1" noAdjustHandles="1" noChangeArrowheads="1" noChangeShapeType="1" noTextEdit="1"/>
              </p:cNvSpPr>
              <p:nvPr/>
            </p:nvSpPr>
            <p:spPr>
              <a:xfrm>
                <a:off x="2915816" y="5086976"/>
                <a:ext cx="1135246" cy="612732"/>
              </a:xfrm>
              <a:prstGeom prst="rect">
                <a:avLst/>
              </a:prstGeom>
              <a:blipFill rotWithShape="1">
                <a:blip r:embed="rId10"/>
                <a:stretch>
                  <a:fillRect/>
                </a:stretch>
              </a:blipFill>
            </p:spPr>
            <p:txBody>
              <a:bodyPr/>
              <a:lstStyle/>
              <a:p>
                <a:r>
                  <a:rPr lang="en-AU">
                    <a:noFill/>
                  </a:rPr>
                  <a:t> </a:t>
                </a:r>
              </a:p>
            </p:txBody>
          </p:sp>
        </mc:Fallback>
      </mc:AlternateContent>
      <p:sp>
        <p:nvSpPr>
          <p:cNvPr id="17" name="Rectangle 16"/>
          <p:cNvSpPr/>
          <p:nvPr/>
        </p:nvSpPr>
        <p:spPr>
          <a:xfrm>
            <a:off x="6012160" y="5072608"/>
            <a:ext cx="854721" cy="338554"/>
          </a:xfrm>
          <a:prstGeom prst="rect">
            <a:avLst/>
          </a:prstGeom>
        </p:spPr>
        <p:txBody>
          <a:bodyPr wrap="none">
            <a:spAutoFit/>
          </a:bodyPr>
          <a:lstStyle/>
          <a:p>
            <a:r>
              <a:rPr lang="en-AU" sz="1600" dirty="0">
                <a:latin typeface="Cambria Math" panose="02040503050406030204" pitchFamily="18" charset="0"/>
                <a:ea typeface="Cambria Math" panose="02040503050406030204" pitchFamily="18" charset="0"/>
              </a:rPr>
              <a:t>= 2.87s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22</a:t>
            </a:fld>
            <a:endParaRPr lang="en-AU"/>
          </a:p>
        </p:txBody>
      </p:sp>
      <p:sp>
        <p:nvSpPr>
          <p:cNvPr id="6" name="Content Placeholder 5"/>
          <p:cNvSpPr>
            <a:spLocks noGrp="1"/>
          </p:cNvSpPr>
          <p:nvPr>
            <p:ph idx="1"/>
          </p:nvPr>
        </p:nvSpPr>
        <p:spPr>
          <a:xfrm>
            <a:off x="539552" y="1412776"/>
            <a:ext cx="8229600" cy="4325112"/>
          </a:xfrm>
        </p:spPr>
        <p:txBody>
          <a:bodyPr/>
          <a:lstStyle/>
          <a:p>
            <a:pPr marL="342900" indent="-342900">
              <a:buAutoNum type="alphaLcParenR" startAt="2"/>
            </a:pPr>
            <a:r>
              <a:rPr lang="en-AU" sz="2000" dirty="0"/>
              <a:t>Find the range using </a:t>
            </a:r>
            <a:r>
              <a:rPr lang="en-AU" sz="2000" dirty="0" err="1"/>
              <a:t>s</a:t>
            </a:r>
            <a:r>
              <a:rPr lang="en-AU" sz="2000" baseline="-25000" dirty="0" err="1"/>
              <a:t>H</a:t>
            </a:r>
            <a:r>
              <a:rPr lang="en-AU" sz="2000" dirty="0"/>
              <a:t> = </a:t>
            </a:r>
            <a:r>
              <a:rPr lang="en-AU" sz="2000" dirty="0" err="1" smtClean="0"/>
              <a:t>v</a:t>
            </a:r>
            <a:r>
              <a:rPr lang="en-AU" sz="2000" baseline="-25000" dirty="0" err="1" smtClean="0"/>
              <a:t>H</a:t>
            </a:r>
            <a:r>
              <a:rPr lang="en-AU" sz="2000" dirty="0" err="1" smtClean="0"/>
              <a:t>t</a:t>
            </a:r>
            <a:endParaRPr lang="en-AU" dirty="0"/>
          </a:p>
          <a:p>
            <a:pPr marL="342900" indent="-342900">
              <a:buAutoNum type="alphaLcParenR" startAt="2"/>
            </a:pPr>
            <a:endParaRPr lang="en-AU" dirty="0"/>
          </a:p>
          <a:p>
            <a:r>
              <a:rPr lang="en-AU" sz="1800" dirty="0" err="1">
                <a:latin typeface="Cambria Math" panose="02040503050406030204" pitchFamily="18" charset="0"/>
                <a:ea typeface="Cambria Math" panose="02040503050406030204" pitchFamily="18" charset="0"/>
              </a:rPr>
              <a:t>s</a:t>
            </a:r>
            <a:r>
              <a:rPr lang="en-AU" sz="1800" baseline="-25000" dirty="0" err="1">
                <a:latin typeface="Cambria Math" panose="02040503050406030204" pitchFamily="18" charset="0"/>
                <a:ea typeface="Cambria Math" panose="02040503050406030204" pitchFamily="18" charset="0"/>
              </a:rPr>
              <a:t>H</a:t>
            </a:r>
            <a:r>
              <a:rPr lang="en-AU" sz="1800" dirty="0">
                <a:latin typeface="Cambria Math" panose="02040503050406030204" pitchFamily="18" charset="0"/>
                <a:ea typeface="Cambria Math" panose="02040503050406030204" pitchFamily="18" charset="0"/>
              </a:rPr>
              <a:t> = </a:t>
            </a:r>
            <a:r>
              <a:rPr lang="en-AU" sz="1800" dirty="0" err="1">
                <a:latin typeface="Cambria Math" panose="02040503050406030204" pitchFamily="18" charset="0"/>
                <a:ea typeface="Cambria Math" panose="02040503050406030204" pitchFamily="18" charset="0"/>
              </a:rPr>
              <a:t>v</a:t>
            </a:r>
            <a:r>
              <a:rPr lang="en-AU" sz="1800" baseline="-25000" dirty="0" err="1">
                <a:latin typeface="Cambria Math" panose="02040503050406030204" pitchFamily="18" charset="0"/>
                <a:ea typeface="Cambria Math" panose="02040503050406030204" pitchFamily="18" charset="0"/>
              </a:rPr>
              <a:t>H</a:t>
            </a:r>
            <a:r>
              <a:rPr lang="en-AU" sz="1800" dirty="0" err="1">
                <a:latin typeface="Cambria Math" panose="02040503050406030204" pitchFamily="18" charset="0"/>
                <a:ea typeface="Cambria Math" panose="02040503050406030204" pitchFamily="18" charset="0"/>
              </a:rPr>
              <a:t>t</a:t>
            </a:r>
            <a:endParaRPr lang="en-AU" sz="1800" dirty="0">
              <a:latin typeface="Cambria Math" panose="02040503050406030204" pitchFamily="18" charset="0"/>
              <a:ea typeface="Cambria Math" panose="02040503050406030204" pitchFamily="18" charset="0"/>
            </a:endParaRPr>
          </a:p>
          <a:p>
            <a:r>
              <a:rPr lang="en-AU" sz="1800" dirty="0">
                <a:latin typeface="Cambria Math" panose="02040503050406030204" pitchFamily="18" charset="0"/>
                <a:ea typeface="Cambria Math" panose="02040503050406030204" pitchFamily="18" charset="0"/>
              </a:rPr>
              <a:t>= 44.9 x 5.74</a:t>
            </a:r>
          </a:p>
          <a:p>
            <a:r>
              <a:rPr lang="en-AU" sz="1800" dirty="0">
                <a:latin typeface="Cambria Math" panose="02040503050406030204" pitchFamily="18" charset="0"/>
                <a:ea typeface="Cambria Math" panose="02040503050406030204" pitchFamily="18" charset="0"/>
              </a:rPr>
              <a:t>= 258</a:t>
            </a:r>
          </a:p>
          <a:p>
            <a:r>
              <a:rPr lang="en-AU" sz="1800" dirty="0">
                <a:latin typeface="Cambria Math" panose="02040503050406030204" pitchFamily="18" charset="0"/>
                <a:ea typeface="Cambria Math" panose="02040503050406030204" pitchFamily="18" charset="0"/>
              </a:rPr>
              <a:t>= 260 m (2sf)</a:t>
            </a: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23</a:t>
            </a:fld>
            <a:endParaRPr lang="en-AU"/>
          </a:p>
        </p:txBody>
      </p:sp>
      <p:pic>
        <p:nvPicPr>
          <p:cNvPr id="6" name="Picture 2"/>
          <p:cNvPicPr>
            <a:picLocks noChangeAspect="1" noChangeArrowheads="1"/>
          </p:cNvPicPr>
          <p:nvPr/>
        </p:nvPicPr>
        <p:blipFill rotWithShape="1">
          <a:blip r:embed="rId3"/>
          <a:srcRect l="7395" t="45301" r="50000" b="11270"/>
          <a:stretch/>
        </p:blipFill>
        <p:spPr bwMode="auto">
          <a:xfrm>
            <a:off x="827584" y="3571876"/>
            <a:ext cx="3512303" cy="2171700"/>
          </a:xfrm>
          <a:prstGeom prst="rect">
            <a:avLst/>
          </a:prstGeom>
          <a:noFill/>
          <a:ln w="9525">
            <a:noFill/>
            <a:miter lim="800000"/>
            <a:headEnd/>
            <a:tailEnd/>
          </a:ln>
          <a:effectLst/>
        </p:spPr>
      </p:pic>
      <p:pic>
        <p:nvPicPr>
          <p:cNvPr id="7" name="Picture 2"/>
          <p:cNvPicPr>
            <a:picLocks noChangeAspect="1" noChangeArrowheads="1"/>
          </p:cNvPicPr>
          <p:nvPr/>
        </p:nvPicPr>
        <p:blipFill rotWithShape="1">
          <a:blip r:embed="rId3"/>
          <a:srcRect t="31334" r="28942" b="55206"/>
          <a:stretch/>
        </p:blipFill>
        <p:spPr bwMode="auto">
          <a:xfrm>
            <a:off x="0" y="2824148"/>
            <a:ext cx="5857905" cy="673100"/>
          </a:xfrm>
          <a:prstGeom prst="rect">
            <a:avLst/>
          </a:prstGeom>
          <a:noFill/>
          <a:ln w="9525">
            <a:noFill/>
            <a:miter lim="800000"/>
            <a:headEnd/>
            <a:tailEnd/>
          </a:ln>
          <a:effectLst/>
        </p:spPr>
      </p:pic>
      <p:pic>
        <p:nvPicPr>
          <p:cNvPr id="8" name="Picture 2"/>
          <p:cNvPicPr>
            <a:picLocks noChangeAspect="1" noChangeArrowheads="1"/>
          </p:cNvPicPr>
          <p:nvPr/>
        </p:nvPicPr>
        <p:blipFill rotWithShape="1">
          <a:blip r:embed="rId3"/>
          <a:srcRect l="65974" t="6095" b="65111"/>
          <a:stretch/>
        </p:blipFill>
        <p:spPr bwMode="auto">
          <a:xfrm>
            <a:off x="5364088" y="1669233"/>
            <a:ext cx="2805002" cy="1439878"/>
          </a:xfrm>
          <a:prstGeom prst="rect">
            <a:avLst/>
          </a:prstGeom>
          <a:noFill/>
          <a:ln w="9525">
            <a:noFill/>
            <a:miter lim="800000"/>
            <a:headEnd/>
            <a:tailEnd/>
          </a:ln>
          <a:effectLst/>
        </p:spPr>
      </p:pic>
      <p:pic>
        <p:nvPicPr>
          <p:cNvPr id="9" name="Picture 2"/>
          <p:cNvPicPr>
            <a:picLocks noChangeAspect="1" noChangeArrowheads="1"/>
          </p:cNvPicPr>
          <p:nvPr/>
        </p:nvPicPr>
        <p:blipFill rotWithShape="1">
          <a:blip r:embed="rId3"/>
          <a:srcRect t="12286" r="39726" b="71206"/>
          <a:stretch/>
        </p:blipFill>
        <p:spPr bwMode="auto">
          <a:xfrm>
            <a:off x="99282" y="1998648"/>
            <a:ext cx="4968905" cy="825500"/>
          </a:xfrm>
          <a:prstGeom prst="rect">
            <a:avLst/>
          </a:prstGeom>
          <a:noFill/>
          <a:ln w="9525">
            <a:noFill/>
            <a:miter lim="800000"/>
            <a:headEnd/>
            <a:tailEnd/>
          </a:ln>
          <a:effectLst/>
        </p:spPr>
      </p:pic>
      <p:pic>
        <p:nvPicPr>
          <p:cNvPr id="10" name="Picture 2"/>
          <p:cNvPicPr>
            <a:picLocks noChangeAspect="1" noChangeArrowheads="1"/>
          </p:cNvPicPr>
          <p:nvPr/>
        </p:nvPicPr>
        <p:blipFill rotWithShape="1">
          <a:blip r:embed="rId3"/>
          <a:srcRect b="92793"/>
          <a:stretch/>
        </p:blipFill>
        <p:spPr bwMode="auto">
          <a:xfrm>
            <a:off x="467544" y="1412776"/>
            <a:ext cx="8243807" cy="360378"/>
          </a:xfrm>
          <a:prstGeom prst="rect">
            <a:avLst/>
          </a:prstGeom>
          <a:noFill/>
          <a:ln w="9525">
            <a:noFill/>
            <a:miter lim="800000"/>
            <a:headEnd/>
            <a:tailEnd/>
          </a:ln>
          <a:effectLst/>
        </p:spPr>
      </p:pic>
      <p:pic>
        <p:nvPicPr>
          <p:cNvPr id="12" name="Picture 2"/>
          <p:cNvPicPr>
            <a:picLocks noChangeAspect="1" noChangeArrowheads="1"/>
          </p:cNvPicPr>
          <p:nvPr/>
        </p:nvPicPr>
        <p:blipFill rotWithShape="1">
          <a:blip r:embed="rId3"/>
          <a:srcRect l="5546" t="88222" r="6758"/>
          <a:stretch/>
        </p:blipFill>
        <p:spPr bwMode="auto">
          <a:xfrm>
            <a:off x="1190594" y="6057900"/>
            <a:ext cx="7229505" cy="588982"/>
          </a:xfrm>
          <a:prstGeom prst="rect">
            <a:avLst/>
          </a:prstGeom>
          <a:noFill/>
          <a:ln w="9525">
            <a:noFill/>
            <a:miter lim="800000"/>
            <a:headEnd/>
            <a:tailEnd/>
          </a:ln>
          <a:effectLst/>
        </p:spPr>
      </p:pic>
      <p:pic>
        <p:nvPicPr>
          <p:cNvPr id="13" name="Picture 2"/>
          <p:cNvPicPr>
            <a:picLocks noChangeAspect="1" noChangeArrowheads="1"/>
          </p:cNvPicPr>
          <p:nvPr/>
        </p:nvPicPr>
        <p:blipFill rotWithShape="1">
          <a:blip r:embed="rId3"/>
          <a:srcRect l="62123" t="66127" r="13690" b="12286"/>
          <a:stretch/>
        </p:blipFill>
        <p:spPr bwMode="auto">
          <a:xfrm>
            <a:off x="5508104" y="4978400"/>
            <a:ext cx="1993900" cy="1079500"/>
          </a:xfrm>
          <a:prstGeom prst="rect">
            <a:avLst/>
          </a:prstGeom>
          <a:noFill/>
          <a:ln w="9525">
            <a:noFill/>
            <a:miter lim="800000"/>
            <a:headEnd/>
            <a:tailEnd/>
          </a:ln>
          <a:effectLst/>
        </p:spPr>
      </p:pic>
      <p:pic>
        <p:nvPicPr>
          <p:cNvPr id="14" name="Picture 2"/>
          <p:cNvPicPr>
            <a:picLocks noChangeAspect="1" noChangeArrowheads="1"/>
          </p:cNvPicPr>
          <p:nvPr/>
        </p:nvPicPr>
        <p:blipFill rotWithShape="1">
          <a:blip r:embed="rId3"/>
          <a:srcRect l="60274" t="46952" b="33620"/>
          <a:stretch/>
        </p:blipFill>
        <p:spPr bwMode="auto">
          <a:xfrm>
            <a:off x="5357192" y="3861048"/>
            <a:ext cx="3274902" cy="97154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229600" cy="1066800"/>
          </a:xfrm>
        </p:spPr>
        <p:txBody>
          <a:bodyPr>
            <a:normAutofit/>
          </a:bodyPr>
          <a:lstStyle/>
          <a:p>
            <a:r>
              <a:rPr lang="en-AU" dirty="0" smtClean="0"/>
              <a:t>Example </a:t>
            </a:r>
            <a:r>
              <a:rPr lang="en-AU" b="1" dirty="0" smtClean="0"/>
              <a:t>1.3</a:t>
            </a:r>
            <a:endParaRPr lang="en-AU" dirty="0"/>
          </a:p>
        </p:txBody>
      </p:sp>
      <p:sp>
        <p:nvSpPr>
          <p:cNvPr id="3" name="Content Placeholder 2"/>
          <p:cNvSpPr>
            <a:spLocks noGrp="1"/>
          </p:cNvSpPr>
          <p:nvPr>
            <p:ph idx="1"/>
          </p:nvPr>
        </p:nvSpPr>
        <p:spPr/>
        <p:txBody>
          <a:bodyPr>
            <a:normAutofit/>
          </a:bodyPr>
          <a:lstStyle/>
          <a:p>
            <a:pPr>
              <a:buNone/>
            </a:pPr>
            <a:r>
              <a:rPr lang="en-US" sz="2400" dirty="0" smtClean="0">
                <a:latin typeface="Arial Narrow" pitchFamily="34" charset="0"/>
              </a:rPr>
              <a:t>A child lying on the ground fires a water pistol at a friend. The water leaves the water pistol with a speed of </a:t>
            </a:r>
            <a:r>
              <a:rPr lang="en-US" sz="2400" i="1" dirty="0" smtClean="0">
                <a:latin typeface="Arial Narrow" pitchFamily="34" charset="0"/>
              </a:rPr>
              <a:t>5.0 ms</a:t>
            </a:r>
            <a:r>
              <a:rPr lang="en-US" sz="2400" i="1" baseline="30000" dirty="0" smtClean="0">
                <a:latin typeface="Arial Narrow" pitchFamily="34" charset="0"/>
              </a:rPr>
              <a:t>-1</a:t>
            </a:r>
            <a:r>
              <a:rPr lang="en-US" sz="2400" i="1" dirty="0" smtClean="0">
                <a:latin typeface="Arial Narrow" pitchFamily="34" charset="0"/>
              </a:rPr>
              <a:t>at an angle of 65° above the ground. As the water is rising it hits the friend </a:t>
            </a:r>
            <a:r>
              <a:rPr lang="en-US" sz="2400" dirty="0" smtClean="0">
                <a:latin typeface="Arial Narrow" pitchFamily="34" charset="0"/>
              </a:rPr>
              <a:t>in the chest </a:t>
            </a:r>
            <a:r>
              <a:rPr lang="en-US" sz="2400" i="1" dirty="0" smtClean="0">
                <a:latin typeface="Arial Narrow" pitchFamily="34" charset="0"/>
              </a:rPr>
              <a:t>83 cm above the ground. How far away is the friend?</a:t>
            </a:r>
            <a:endParaRPr lang="en-AU" sz="2400" dirty="0">
              <a:latin typeface="Arial Narrow" pitchFamily="34" charset="0"/>
            </a:endParaRPr>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24</a:t>
            </a:fld>
            <a:endParaRPr lang="en-AU"/>
          </a:p>
        </p:txBody>
      </p:sp>
      <p:sp>
        <p:nvSpPr>
          <p:cNvPr id="6" name="Rectangle 5"/>
          <p:cNvSpPr/>
          <p:nvPr/>
        </p:nvSpPr>
        <p:spPr>
          <a:xfrm>
            <a:off x="4214810" y="4786322"/>
            <a:ext cx="4357718" cy="923330"/>
          </a:xfrm>
          <a:prstGeom prst="rect">
            <a:avLst/>
          </a:prstGeom>
        </p:spPr>
        <p:txBody>
          <a:bodyPr wrap="square">
            <a:spAutoFit/>
          </a:bodyPr>
          <a:lstStyle/>
          <a:p>
            <a:r>
              <a:rPr lang="en-US" i="1" dirty="0" smtClean="0"/>
              <a:t>The question is asking you to find the range of the water. To do this you must first find the time of the water in the air.</a:t>
            </a:r>
            <a:endParaRPr lang="en-AU" dirty="0"/>
          </a:p>
        </p:txBody>
      </p:sp>
      <p:pic>
        <p:nvPicPr>
          <p:cNvPr id="39938" name="Picture 2"/>
          <p:cNvPicPr>
            <a:picLocks noChangeAspect="1" noChangeArrowheads="1"/>
          </p:cNvPicPr>
          <p:nvPr/>
        </p:nvPicPr>
        <p:blipFill>
          <a:blip r:embed="rId3"/>
          <a:srcRect/>
          <a:stretch>
            <a:fillRect/>
          </a:stretch>
        </p:blipFill>
        <p:spPr bwMode="auto">
          <a:xfrm>
            <a:off x="928662" y="3786190"/>
            <a:ext cx="2857520" cy="25910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25</a:t>
            </a:fld>
            <a:endParaRPr lang="en-AU"/>
          </a:p>
        </p:txBody>
      </p:sp>
      <p:pic>
        <p:nvPicPr>
          <p:cNvPr id="38914" name="Picture 2"/>
          <p:cNvPicPr>
            <a:picLocks noGrp="1" noChangeAspect="1" noChangeArrowheads="1"/>
          </p:cNvPicPr>
          <p:nvPr>
            <p:ph idx="1"/>
          </p:nvPr>
        </p:nvPicPr>
        <p:blipFill>
          <a:blip r:embed="rId3"/>
          <a:srcRect/>
          <a:stretch>
            <a:fillRect/>
          </a:stretch>
        </p:blipFill>
        <p:spPr bwMode="auto">
          <a:xfrm>
            <a:off x="357158" y="2357430"/>
            <a:ext cx="2500330" cy="2267139"/>
          </a:xfrm>
          <a:prstGeom prst="rect">
            <a:avLst/>
          </a:prstGeom>
          <a:noFill/>
          <a:ln w="9525">
            <a:noFill/>
            <a:miter lim="800000"/>
            <a:headEnd/>
            <a:tailEnd/>
          </a:ln>
          <a:effectLst/>
        </p:spPr>
      </p:pic>
      <p:sp>
        <p:nvSpPr>
          <p:cNvPr id="7" name="Rectangle 6"/>
          <p:cNvSpPr/>
          <p:nvPr/>
        </p:nvSpPr>
        <p:spPr>
          <a:xfrm>
            <a:off x="3214678" y="2428868"/>
            <a:ext cx="3411511" cy="369332"/>
          </a:xfrm>
          <a:prstGeom prst="rect">
            <a:avLst/>
          </a:prstGeom>
        </p:spPr>
        <p:txBody>
          <a:bodyPr wrap="none">
            <a:spAutoFit/>
          </a:bodyPr>
          <a:lstStyle/>
          <a:p>
            <a:r>
              <a:rPr lang="en-US" dirty="0" smtClean="0"/>
              <a:t>Let up be the positive direction.</a:t>
            </a:r>
            <a:endParaRPr lang="en-AU" dirty="0"/>
          </a:p>
        </p:txBody>
      </p:sp>
      <p:pic>
        <p:nvPicPr>
          <p:cNvPr id="38915" name="Picture 3"/>
          <p:cNvPicPr>
            <a:picLocks noChangeAspect="1" noChangeArrowheads="1"/>
          </p:cNvPicPr>
          <p:nvPr/>
        </p:nvPicPr>
        <p:blipFill>
          <a:blip r:embed="rId4"/>
          <a:srcRect/>
          <a:stretch>
            <a:fillRect/>
          </a:stretch>
        </p:blipFill>
        <p:spPr bwMode="auto">
          <a:xfrm>
            <a:off x="3214678" y="2857496"/>
            <a:ext cx="2713616" cy="1571636"/>
          </a:xfrm>
          <a:prstGeom prst="rect">
            <a:avLst/>
          </a:prstGeom>
          <a:noFill/>
          <a:ln w="9525">
            <a:noFill/>
            <a:miter lim="800000"/>
            <a:headEnd/>
            <a:tailEnd/>
          </a:ln>
          <a:effectLst/>
        </p:spPr>
      </p:pic>
      <p:sp>
        <p:nvSpPr>
          <p:cNvPr id="9" name="Rectangle 8"/>
          <p:cNvSpPr/>
          <p:nvPr/>
        </p:nvSpPr>
        <p:spPr>
          <a:xfrm>
            <a:off x="714348" y="4572008"/>
            <a:ext cx="6572296" cy="369332"/>
          </a:xfrm>
          <a:prstGeom prst="rect">
            <a:avLst/>
          </a:prstGeom>
        </p:spPr>
        <p:txBody>
          <a:bodyPr wrap="square">
            <a:spAutoFit/>
          </a:bodyPr>
          <a:lstStyle/>
          <a:p>
            <a:r>
              <a:rPr lang="en-US" i="1" dirty="0" smtClean="0"/>
              <a:t>First find the horizontal and vertical components</a:t>
            </a:r>
            <a:endParaRPr lang="en-AU" dirty="0"/>
          </a:p>
        </p:txBody>
      </p:sp>
      <p:pic>
        <p:nvPicPr>
          <p:cNvPr id="38916" name="Picture 4"/>
          <p:cNvPicPr>
            <a:picLocks noChangeAspect="1" noChangeArrowheads="1"/>
          </p:cNvPicPr>
          <p:nvPr/>
        </p:nvPicPr>
        <p:blipFill>
          <a:blip r:embed="rId5"/>
          <a:srcRect/>
          <a:stretch>
            <a:fillRect/>
          </a:stretch>
        </p:blipFill>
        <p:spPr bwMode="auto">
          <a:xfrm>
            <a:off x="714347" y="4929198"/>
            <a:ext cx="2942397" cy="1428760"/>
          </a:xfrm>
          <a:prstGeom prst="rect">
            <a:avLst/>
          </a:prstGeom>
          <a:noFill/>
          <a:ln w="9525">
            <a:noFill/>
            <a:miter lim="800000"/>
            <a:headEnd/>
            <a:tailEnd/>
          </a:ln>
          <a:effectLst/>
        </p:spPr>
      </p:pic>
      <p:pic>
        <p:nvPicPr>
          <p:cNvPr id="38917" name="Picture 5"/>
          <p:cNvPicPr>
            <a:picLocks noChangeAspect="1" noChangeArrowheads="1"/>
          </p:cNvPicPr>
          <p:nvPr/>
        </p:nvPicPr>
        <p:blipFill>
          <a:blip r:embed="rId6"/>
          <a:srcRect/>
          <a:stretch>
            <a:fillRect/>
          </a:stretch>
        </p:blipFill>
        <p:spPr bwMode="auto">
          <a:xfrm>
            <a:off x="4929190" y="5000636"/>
            <a:ext cx="2515638" cy="121444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smtClean="0"/>
              <a:t>Find the time that the water takes to reach a height of 0.83 m</a:t>
            </a:r>
            <a:endParaRPr lang="en-AU" sz="2800"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26</a:t>
            </a:fld>
            <a:endParaRPr lang="en-AU"/>
          </a:p>
        </p:txBody>
      </p:sp>
      <p:pic>
        <p:nvPicPr>
          <p:cNvPr id="40962" name="Picture 2"/>
          <p:cNvPicPr>
            <a:picLocks noGrp="1" noChangeAspect="1" noChangeArrowheads="1"/>
          </p:cNvPicPr>
          <p:nvPr>
            <p:ph idx="1"/>
          </p:nvPr>
        </p:nvPicPr>
        <p:blipFill>
          <a:blip r:embed="rId3"/>
          <a:srcRect/>
          <a:stretch>
            <a:fillRect/>
          </a:stretch>
        </p:blipFill>
        <p:spPr bwMode="auto">
          <a:xfrm>
            <a:off x="285720" y="2214554"/>
            <a:ext cx="7594494" cy="2786082"/>
          </a:xfrm>
          <a:prstGeom prst="rect">
            <a:avLst/>
          </a:prstGeom>
          <a:noFill/>
          <a:ln w="9525">
            <a:noFill/>
            <a:miter lim="800000"/>
            <a:headEnd/>
            <a:tailEnd/>
          </a:ln>
          <a:effectLst/>
        </p:spPr>
      </p:pic>
      <p:sp>
        <p:nvSpPr>
          <p:cNvPr id="7" name="Rectangle 6"/>
          <p:cNvSpPr/>
          <p:nvPr/>
        </p:nvSpPr>
        <p:spPr>
          <a:xfrm>
            <a:off x="428596" y="5143512"/>
            <a:ext cx="6072230" cy="646331"/>
          </a:xfrm>
          <a:prstGeom prst="rect">
            <a:avLst/>
          </a:prstGeom>
        </p:spPr>
        <p:txBody>
          <a:bodyPr wrap="square">
            <a:spAutoFit/>
          </a:bodyPr>
          <a:lstStyle/>
          <a:p>
            <a:r>
              <a:rPr lang="en-US" i="1" dirty="0" smtClean="0"/>
              <a:t>Once the time is known, use s = </a:t>
            </a:r>
            <a:r>
              <a:rPr lang="en-US" i="1" dirty="0" err="1" smtClean="0"/>
              <a:t>v</a:t>
            </a:r>
            <a:r>
              <a:rPr lang="en-US" i="1" baseline="-25000" dirty="0" err="1" smtClean="0"/>
              <a:t>x</a:t>
            </a:r>
            <a:r>
              <a:rPr lang="en-US" i="1" dirty="0" err="1" smtClean="0"/>
              <a:t>t</a:t>
            </a:r>
            <a:r>
              <a:rPr lang="en-US" i="1" dirty="0" smtClean="0"/>
              <a:t> to find the range.</a:t>
            </a:r>
          </a:p>
          <a:p>
            <a:r>
              <a:rPr lang="en-US" i="1" dirty="0" smtClean="0"/>
              <a:t>Since the water is still rising the shorter time is required.</a:t>
            </a:r>
            <a:endParaRPr lang="en-AU" dirty="0"/>
          </a:p>
        </p:txBody>
      </p:sp>
      <p:pic>
        <p:nvPicPr>
          <p:cNvPr id="40963" name="Picture 3"/>
          <p:cNvPicPr>
            <a:picLocks noChangeAspect="1" noChangeArrowheads="1"/>
          </p:cNvPicPr>
          <p:nvPr/>
        </p:nvPicPr>
        <p:blipFill>
          <a:blip r:embed="rId4"/>
          <a:srcRect/>
          <a:stretch>
            <a:fillRect/>
          </a:stretch>
        </p:blipFill>
        <p:spPr bwMode="auto">
          <a:xfrm>
            <a:off x="6286512" y="4643446"/>
            <a:ext cx="2657914" cy="1571636"/>
          </a:xfrm>
          <a:prstGeom prst="rect">
            <a:avLst/>
          </a:prstGeom>
          <a:noFill/>
          <a:ln w="9525">
            <a:noFill/>
            <a:miter lim="800000"/>
            <a:headEnd/>
            <a:tailEnd/>
          </a:ln>
          <a:effectLst/>
        </p:spPr>
      </p:pic>
      <p:sp>
        <p:nvSpPr>
          <p:cNvPr id="9" name="Rectangle 8"/>
          <p:cNvSpPr/>
          <p:nvPr/>
        </p:nvSpPr>
        <p:spPr>
          <a:xfrm>
            <a:off x="1000100" y="6072206"/>
            <a:ext cx="4192173" cy="369332"/>
          </a:xfrm>
          <a:prstGeom prst="rect">
            <a:avLst/>
          </a:prstGeom>
        </p:spPr>
        <p:txBody>
          <a:bodyPr wrap="none">
            <a:spAutoFit/>
          </a:bodyPr>
          <a:lstStyle/>
          <a:p>
            <a:r>
              <a:rPr lang="en-US" dirty="0" smtClean="0"/>
              <a:t>i.e. the friend is </a:t>
            </a:r>
            <a:r>
              <a:rPr lang="en-US" i="1" dirty="0" smtClean="0"/>
              <a:t>0.53 m or 53 cm away.</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between ground level launch angle and range</a:t>
            </a:r>
            <a:endParaRPr lang="en-AU" dirty="0"/>
          </a:p>
        </p:txBody>
      </p:sp>
      <p:sp>
        <p:nvSpPr>
          <p:cNvPr id="3" name="Content Placeholder 2"/>
          <p:cNvSpPr>
            <a:spLocks noGrp="1"/>
          </p:cNvSpPr>
          <p:nvPr>
            <p:ph idx="1"/>
          </p:nvPr>
        </p:nvSpPr>
        <p:spPr/>
        <p:txBody>
          <a:bodyPr>
            <a:normAutofit/>
          </a:bodyPr>
          <a:lstStyle/>
          <a:p>
            <a:r>
              <a:rPr lang="en-US" sz="2000" dirty="0" smtClean="0"/>
              <a:t>As the launch angle increases, the size of the initial vertical component also increases. However,</a:t>
            </a:r>
          </a:p>
          <a:p>
            <a:pPr lvl="1"/>
            <a:r>
              <a:rPr lang="en-US" sz="2000" dirty="0" smtClean="0"/>
              <a:t>as the launch angle increases, the horizontal component decreases, as shown in the table below for an initial velocity of 40 ms</a:t>
            </a:r>
            <a:r>
              <a:rPr lang="en-US" sz="2000" baseline="30000" dirty="0" smtClean="0"/>
              <a:t>-l</a:t>
            </a:r>
            <a:endParaRPr lang="en-AU" sz="2000" baseline="30000"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27</a:t>
            </a:fld>
            <a:endParaRPr lang="en-AU"/>
          </a:p>
        </p:txBody>
      </p:sp>
      <p:pic>
        <p:nvPicPr>
          <p:cNvPr id="41986" name="Picture 2"/>
          <p:cNvPicPr>
            <a:picLocks noChangeAspect="1" noChangeArrowheads="1"/>
          </p:cNvPicPr>
          <p:nvPr/>
        </p:nvPicPr>
        <p:blipFill>
          <a:blip r:embed="rId3"/>
          <a:srcRect/>
          <a:stretch>
            <a:fillRect/>
          </a:stretch>
        </p:blipFill>
        <p:spPr bwMode="auto">
          <a:xfrm>
            <a:off x="785786" y="3929066"/>
            <a:ext cx="4929222" cy="1153284"/>
          </a:xfrm>
          <a:prstGeom prst="rect">
            <a:avLst/>
          </a:prstGeom>
          <a:noFill/>
          <a:ln w="9525">
            <a:noFill/>
            <a:miter lim="800000"/>
            <a:headEnd/>
            <a:tailEnd/>
          </a:ln>
          <a:effectLst/>
        </p:spPr>
      </p:pic>
      <p:pic>
        <p:nvPicPr>
          <p:cNvPr id="41987" name="Picture 3"/>
          <p:cNvPicPr>
            <a:picLocks noChangeAspect="1" noChangeArrowheads="1"/>
          </p:cNvPicPr>
          <p:nvPr/>
        </p:nvPicPr>
        <p:blipFill>
          <a:blip r:embed="rId4"/>
          <a:srcRect/>
          <a:stretch>
            <a:fillRect/>
          </a:stretch>
        </p:blipFill>
        <p:spPr bwMode="auto">
          <a:xfrm>
            <a:off x="6000760" y="3714752"/>
            <a:ext cx="2924574" cy="14287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Bi level projectiles</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28</a:t>
            </a:fld>
            <a:endParaRPr lang="en-AU"/>
          </a:p>
        </p:txBody>
      </p:sp>
      <p:pic>
        <p:nvPicPr>
          <p:cNvPr id="43010" name="Picture 2"/>
          <p:cNvPicPr>
            <a:picLocks noGrp="1" noChangeAspect="1" noChangeArrowheads="1"/>
          </p:cNvPicPr>
          <p:nvPr>
            <p:ph idx="1"/>
          </p:nvPr>
        </p:nvPicPr>
        <p:blipFill rotWithShape="1">
          <a:blip r:embed="rId3"/>
          <a:srcRect l="46571" t="37683"/>
          <a:stretch/>
        </p:blipFill>
        <p:spPr bwMode="auto">
          <a:xfrm>
            <a:off x="4254500" y="3479800"/>
            <a:ext cx="4635108" cy="2092340"/>
          </a:xfrm>
          <a:prstGeom prst="rect">
            <a:avLst/>
          </a:prstGeom>
          <a:noFill/>
          <a:ln w="9525">
            <a:noFill/>
            <a:miter lim="800000"/>
            <a:headEnd/>
            <a:tailEnd/>
          </a:ln>
          <a:effectLst/>
        </p:spPr>
      </p:pic>
      <p:pic>
        <p:nvPicPr>
          <p:cNvPr id="6" name="Picture 2"/>
          <p:cNvPicPr>
            <a:picLocks noChangeAspect="1" noChangeArrowheads="1"/>
          </p:cNvPicPr>
          <p:nvPr/>
        </p:nvPicPr>
        <p:blipFill rotWithShape="1">
          <a:blip r:embed="rId3"/>
          <a:srcRect t="33144" r="54014"/>
          <a:stretch/>
        </p:blipFill>
        <p:spPr bwMode="auto">
          <a:xfrm>
            <a:off x="366682" y="3479800"/>
            <a:ext cx="3989418" cy="2244740"/>
          </a:xfrm>
          <a:prstGeom prst="rect">
            <a:avLst/>
          </a:prstGeom>
          <a:noFill/>
          <a:ln w="9525">
            <a:noFill/>
            <a:miter lim="800000"/>
            <a:headEnd/>
            <a:tailEnd/>
          </a:ln>
          <a:effectLst/>
        </p:spPr>
      </p:pic>
      <p:pic>
        <p:nvPicPr>
          <p:cNvPr id="7" name="Picture 2"/>
          <p:cNvPicPr>
            <a:picLocks noChangeAspect="1" noChangeArrowheads="1"/>
          </p:cNvPicPr>
          <p:nvPr/>
        </p:nvPicPr>
        <p:blipFill rotWithShape="1">
          <a:blip r:embed="rId3"/>
          <a:srcRect b="71395"/>
          <a:stretch/>
        </p:blipFill>
        <p:spPr bwMode="auto">
          <a:xfrm>
            <a:off x="519082" y="2519354"/>
            <a:ext cx="8675326" cy="96044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29</a:t>
            </a:fld>
            <a:endParaRPr lang="en-AU"/>
          </a:p>
        </p:txBody>
      </p:sp>
      <p:pic>
        <p:nvPicPr>
          <p:cNvPr id="44034" name="Picture 2"/>
          <p:cNvPicPr>
            <a:picLocks noGrp="1" noChangeAspect="1" noChangeArrowheads="1"/>
          </p:cNvPicPr>
          <p:nvPr>
            <p:ph idx="1"/>
          </p:nvPr>
        </p:nvPicPr>
        <p:blipFill rotWithShape="1">
          <a:blip r:embed="rId3"/>
          <a:srcRect l="66936" t="35019"/>
          <a:stretch/>
        </p:blipFill>
        <p:spPr bwMode="auto">
          <a:xfrm>
            <a:off x="5004048" y="3378200"/>
            <a:ext cx="2565776" cy="1346208"/>
          </a:xfrm>
          <a:prstGeom prst="rect">
            <a:avLst/>
          </a:prstGeom>
          <a:noFill/>
          <a:ln w="9525">
            <a:noFill/>
            <a:miter lim="800000"/>
            <a:headEnd/>
            <a:tailEnd/>
          </a:ln>
          <a:effectLst/>
        </p:spPr>
      </p:pic>
      <p:pic>
        <p:nvPicPr>
          <p:cNvPr id="6" name="Picture 2"/>
          <p:cNvPicPr>
            <a:picLocks noChangeAspect="1" noChangeArrowheads="1"/>
          </p:cNvPicPr>
          <p:nvPr/>
        </p:nvPicPr>
        <p:blipFill rotWithShape="1">
          <a:blip r:embed="rId3"/>
          <a:srcRect t="32567" r="64977"/>
          <a:stretch/>
        </p:blipFill>
        <p:spPr bwMode="auto">
          <a:xfrm>
            <a:off x="723872" y="3327400"/>
            <a:ext cx="2717828" cy="1397008"/>
          </a:xfrm>
          <a:prstGeom prst="rect">
            <a:avLst/>
          </a:prstGeom>
          <a:noFill/>
          <a:ln w="9525">
            <a:noFill/>
            <a:miter lim="800000"/>
            <a:headEnd/>
            <a:tailEnd/>
          </a:ln>
          <a:effectLst/>
        </p:spPr>
      </p:pic>
      <p:pic>
        <p:nvPicPr>
          <p:cNvPr id="7" name="Picture 2"/>
          <p:cNvPicPr>
            <a:picLocks noChangeAspect="1" noChangeArrowheads="1"/>
          </p:cNvPicPr>
          <p:nvPr/>
        </p:nvPicPr>
        <p:blipFill rotWithShape="1">
          <a:blip r:embed="rId3"/>
          <a:srcRect b="79693"/>
          <a:stretch/>
        </p:blipFill>
        <p:spPr bwMode="auto">
          <a:xfrm>
            <a:off x="876272" y="2805106"/>
            <a:ext cx="7760104" cy="42069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Recall Newton’s 3 Laws of Motion</a:t>
            </a:r>
            <a:endParaRPr lang="en-AU" dirty="0"/>
          </a:p>
        </p:txBody>
      </p:sp>
      <p:sp>
        <p:nvSpPr>
          <p:cNvPr id="5" name="Content Placeholder 4"/>
          <p:cNvSpPr>
            <a:spLocks noGrp="1"/>
          </p:cNvSpPr>
          <p:nvPr>
            <p:ph idx="1"/>
          </p:nvPr>
        </p:nvSpPr>
        <p:spPr>
          <a:xfrm>
            <a:off x="457200" y="2249424"/>
            <a:ext cx="8229600" cy="3322716"/>
          </a:xfrm>
        </p:spPr>
        <p:txBody>
          <a:bodyPr/>
          <a:lstStyle/>
          <a:p>
            <a:pPr marL="624078" indent="-514350">
              <a:buFont typeface="+mj-lt"/>
              <a:buAutoNum type="arabicPeriod"/>
            </a:pPr>
            <a:r>
              <a:rPr lang="en-AU" dirty="0" smtClean="0"/>
              <a:t>An object maintains a constant velocity unless acted upon by force. (A force produces an acceleration)</a:t>
            </a:r>
          </a:p>
          <a:p>
            <a:pPr marL="624078" indent="-514350">
              <a:buFont typeface="+mj-lt"/>
              <a:buAutoNum type="arabicPeriod"/>
            </a:pPr>
            <a:r>
              <a:rPr lang="en-AU" dirty="0" smtClean="0"/>
              <a:t>The acceleration is given by </a:t>
            </a:r>
          </a:p>
          <a:p>
            <a:pPr marL="624078" indent="-514350">
              <a:buFont typeface="+mj-lt"/>
              <a:buAutoNum type="arabicPeriod"/>
            </a:pPr>
            <a:r>
              <a:rPr lang="en-AU" dirty="0" smtClean="0"/>
              <a:t>Every force is accompanied by an equal but opposite force acting on the body for the same time.</a:t>
            </a:r>
            <a:endParaRPr lang="en-AU" dirty="0"/>
          </a:p>
        </p:txBody>
      </p:sp>
      <p:graphicFrame>
        <p:nvGraphicFramePr>
          <p:cNvPr id="6" name="Object 5"/>
          <p:cNvGraphicFramePr>
            <a:graphicFrameLocks noChangeAspect="1"/>
          </p:cNvGraphicFramePr>
          <p:nvPr/>
        </p:nvGraphicFramePr>
        <p:xfrm>
          <a:off x="5929322" y="3357562"/>
          <a:ext cx="928694" cy="872410"/>
        </p:xfrm>
        <a:graphic>
          <a:graphicData uri="http://schemas.openxmlformats.org/presentationml/2006/ole">
            <mc:AlternateContent xmlns:mc="http://schemas.openxmlformats.org/markup-compatibility/2006">
              <mc:Choice xmlns:v="urn:schemas-microsoft-com:vml" Requires="v">
                <p:oleObj spid="_x0000_s3092" name="Equation" r:id="rId4" imgW="419040" imgH="393480" progId="Equation.3">
                  <p:embed/>
                </p:oleObj>
              </mc:Choice>
              <mc:Fallback>
                <p:oleObj name="Equation" r:id="rId4" imgW="419040" imgH="3934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9322" y="3357562"/>
                        <a:ext cx="928694" cy="8724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18F61218-7696-47EE-929F-29610EA7E53A}" type="slidenum">
              <a:rPr lang="en-AU" smtClean="0"/>
              <a:pPr/>
              <a:t>3</a:t>
            </a:fld>
            <a:endParaRPr lang="en-AU"/>
          </a:p>
        </p:txBody>
      </p:sp>
      <p:sp>
        <p:nvSpPr>
          <p:cNvPr id="8" name="Footer Placeholder 7"/>
          <p:cNvSpPr>
            <a:spLocks noGrp="1"/>
          </p:cNvSpPr>
          <p:nvPr>
            <p:ph type="ftr" sz="quarter" idx="11"/>
          </p:nvPr>
        </p:nvSpPr>
        <p:spPr/>
        <p:txBody>
          <a:bodyPr/>
          <a:lstStyle/>
          <a:p>
            <a:r>
              <a:rPr lang="en-AU" smtClean="0"/>
              <a:t>Yr 12 Physics BHS Projectile Motion </a:t>
            </a: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smtClean="0"/>
              <a:t>Yr 12 Physics BHS Projectile Motion </a:t>
            </a:r>
            <a:endParaRPr lang="en-AU"/>
          </a:p>
        </p:txBody>
      </p:sp>
      <p:sp>
        <p:nvSpPr>
          <p:cNvPr id="3" name="Slide Number Placeholder 2"/>
          <p:cNvSpPr>
            <a:spLocks noGrp="1"/>
          </p:cNvSpPr>
          <p:nvPr>
            <p:ph type="sldNum" sz="quarter" idx="12"/>
          </p:nvPr>
        </p:nvSpPr>
        <p:spPr/>
        <p:txBody>
          <a:bodyPr/>
          <a:lstStyle/>
          <a:p>
            <a:fld id="{18F61218-7696-47EE-929F-29610EA7E53A}" type="slidenum">
              <a:rPr lang="en-AU" smtClean="0"/>
              <a:pPr/>
              <a:t>30</a:t>
            </a:fld>
            <a:endParaRPr lang="en-AU"/>
          </a:p>
        </p:txBody>
      </p:sp>
      <p:pic>
        <p:nvPicPr>
          <p:cNvPr id="5" name="Picture 2"/>
          <p:cNvPicPr>
            <a:picLocks noChangeAspect="1" noChangeArrowheads="1"/>
          </p:cNvPicPr>
          <p:nvPr/>
        </p:nvPicPr>
        <p:blipFill rotWithShape="1">
          <a:blip r:embed="rId3"/>
          <a:srcRect t="46003" b="41829"/>
          <a:stretch/>
        </p:blipFill>
        <p:spPr bwMode="auto">
          <a:xfrm>
            <a:off x="727704" y="3353184"/>
            <a:ext cx="4572032" cy="774700"/>
          </a:xfrm>
          <a:prstGeom prst="rect">
            <a:avLst/>
          </a:prstGeom>
          <a:noFill/>
          <a:ln w="9525">
            <a:noFill/>
            <a:miter lim="800000"/>
            <a:headEnd/>
            <a:tailEnd/>
          </a:ln>
          <a:effectLst/>
        </p:spPr>
      </p:pic>
      <p:pic>
        <p:nvPicPr>
          <p:cNvPr id="6" name="Picture 2"/>
          <p:cNvPicPr>
            <a:picLocks noChangeAspect="1" noChangeArrowheads="1"/>
          </p:cNvPicPr>
          <p:nvPr/>
        </p:nvPicPr>
        <p:blipFill rotWithShape="1">
          <a:blip r:embed="rId3"/>
          <a:srcRect t="30345" b="54787"/>
          <a:stretch/>
        </p:blipFill>
        <p:spPr bwMode="auto">
          <a:xfrm>
            <a:off x="702552" y="2406523"/>
            <a:ext cx="4572032" cy="946661"/>
          </a:xfrm>
          <a:prstGeom prst="rect">
            <a:avLst/>
          </a:prstGeom>
          <a:noFill/>
          <a:ln w="9525">
            <a:noFill/>
            <a:miter lim="800000"/>
            <a:headEnd/>
            <a:tailEnd/>
          </a:ln>
          <a:effectLst/>
        </p:spPr>
      </p:pic>
      <p:pic>
        <p:nvPicPr>
          <p:cNvPr id="7" name="Picture 2"/>
          <p:cNvPicPr>
            <a:picLocks noChangeAspect="1" noChangeArrowheads="1"/>
          </p:cNvPicPr>
          <p:nvPr/>
        </p:nvPicPr>
        <p:blipFill rotWithShape="1">
          <a:blip r:embed="rId3"/>
          <a:srcRect t="25458" b="69556"/>
          <a:stretch/>
        </p:blipFill>
        <p:spPr bwMode="auto">
          <a:xfrm>
            <a:off x="720684" y="2089147"/>
            <a:ext cx="4572032" cy="317500"/>
          </a:xfrm>
          <a:prstGeom prst="rect">
            <a:avLst/>
          </a:prstGeom>
          <a:noFill/>
          <a:ln w="9525">
            <a:noFill/>
            <a:miter lim="800000"/>
            <a:headEnd/>
            <a:tailEnd/>
          </a:ln>
          <a:effectLst/>
        </p:spPr>
      </p:pic>
      <p:pic>
        <p:nvPicPr>
          <p:cNvPr id="8" name="Picture 2"/>
          <p:cNvPicPr>
            <a:picLocks noChangeAspect="1" noChangeArrowheads="1"/>
          </p:cNvPicPr>
          <p:nvPr/>
        </p:nvPicPr>
        <p:blipFill rotWithShape="1">
          <a:blip r:embed="rId3"/>
          <a:srcRect b="76936"/>
          <a:stretch/>
        </p:blipFill>
        <p:spPr bwMode="auto">
          <a:xfrm>
            <a:off x="720684" y="620688"/>
            <a:ext cx="4572032" cy="1468459"/>
          </a:xfrm>
          <a:prstGeom prst="rect">
            <a:avLst/>
          </a:prstGeom>
          <a:noFill/>
          <a:ln w="9525">
            <a:noFill/>
            <a:miter lim="800000"/>
            <a:headEnd/>
            <a:tailEnd/>
          </a:ln>
          <a:effectLst/>
        </p:spPr>
      </p:pic>
      <p:pic>
        <p:nvPicPr>
          <p:cNvPr id="9" name="Picture 2"/>
          <p:cNvPicPr>
            <a:picLocks noChangeAspect="1" noChangeArrowheads="1"/>
          </p:cNvPicPr>
          <p:nvPr/>
        </p:nvPicPr>
        <p:blipFill rotWithShape="1">
          <a:blip r:embed="rId3"/>
          <a:srcRect t="84101"/>
          <a:stretch/>
        </p:blipFill>
        <p:spPr bwMode="auto">
          <a:xfrm>
            <a:off x="727704" y="5845718"/>
            <a:ext cx="4572032" cy="1012282"/>
          </a:xfrm>
          <a:prstGeom prst="rect">
            <a:avLst/>
          </a:prstGeom>
          <a:noFill/>
          <a:ln w="9525">
            <a:noFill/>
            <a:miter lim="800000"/>
            <a:headEnd/>
            <a:tailEnd/>
          </a:ln>
          <a:effectLst/>
        </p:spPr>
      </p:pic>
      <p:pic>
        <p:nvPicPr>
          <p:cNvPr id="11" name="Picture 2"/>
          <p:cNvPicPr>
            <a:picLocks noChangeAspect="1" noChangeArrowheads="1"/>
          </p:cNvPicPr>
          <p:nvPr/>
        </p:nvPicPr>
        <p:blipFill rotWithShape="1">
          <a:blip r:embed="rId3"/>
          <a:srcRect t="57173" b="24676"/>
          <a:stretch/>
        </p:blipFill>
        <p:spPr bwMode="auto">
          <a:xfrm>
            <a:off x="750834" y="4163826"/>
            <a:ext cx="4572032" cy="1155700"/>
          </a:xfrm>
          <a:prstGeom prst="rect">
            <a:avLst/>
          </a:prstGeom>
          <a:noFill/>
          <a:ln w="9525">
            <a:noFill/>
            <a:miter lim="800000"/>
            <a:headEnd/>
            <a:tailEnd/>
          </a:ln>
          <a:effectLst/>
        </p:spPr>
      </p:pic>
      <p:pic>
        <p:nvPicPr>
          <p:cNvPr id="10" name="Picture 2"/>
          <p:cNvPicPr>
            <a:picLocks noChangeAspect="1" noChangeArrowheads="1"/>
          </p:cNvPicPr>
          <p:nvPr/>
        </p:nvPicPr>
        <p:blipFill rotWithShape="1">
          <a:blip r:embed="rId3"/>
          <a:srcRect t="75923" b="15899"/>
          <a:stretch/>
        </p:blipFill>
        <p:spPr bwMode="auto">
          <a:xfrm>
            <a:off x="702552" y="5194522"/>
            <a:ext cx="4572032" cy="5207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Effect of air resistance on the horizontal and vertical components </a:t>
            </a:r>
            <a:r>
              <a:rPr lang="en-AU" sz="2400" dirty="0" smtClean="0"/>
              <a:t>of velocity</a:t>
            </a:r>
            <a:endParaRPr lang="en-AU" sz="2400"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31</a:t>
            </a:fld>
            <a:endParaRPr lang="en-AU"/>
          </a:p>
        </p:txBody>
      </p:sp>
      <p:pic>
        <p:nvPicPr>
          <p:cNvPr id="46082" name="Picture 2"/>
          <p:cNvPicPr>
            <a:picLocks noGrp="1" noChangeAspect="1" noChangeArrowheads="1"/>
          </p:cNvPicPr>
          <p:nvPr>
            <p:ph idx="1"/>
          </p:nvPr>
        </p:nvPicPr>
        <p:blipFill>
          <a:blip r:embed="rId3"/>
          <a:srcRect/>
          <a:stretch>
            <a:fillRect/>
          </a:stretch>
        </p:blipFill>
        <p:spPr bwMode="auto">
          <a:xfrm>
            <a:off x="642910" y="2214554"/>
            <a:ext cx="6826942" cy="3286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t>The Effect of Air Resistance: Time of Flight</a:t>
            </a:r>
            <a:endParaRPr lang="en-AU" sz="3200" dirty="0"/>
          </a:p>
        </p:txBody>
      </p:sp>
      <p:sp>
        <p:nvSpPr>
          <p:cNvPr id="3" name="Content Placeholder 2"/>
          <p:cNvSpPr>
            <a:spLocks noGrp="1"/>
          </p:cNvSpPr>
          <p:nvPr>
            <p:ph idx="1"/>
          </p:nvPr>
        </p:nvSpPr>
        <p:spPr/>
        <p:txBody>
          <a:bodyPr>
            <a:normAutofit/>
          </a:bodyPr>
          <a:lstStyle/>
          <a:p>
            <a:r>
              <a:rPr lang="en-AU" sz="2400" dirty="0" smtClean="0"/>
              <a:t>Air resistance will oppose the vertical velocity of a projectile</a:t>
            </a:r>
          </a:p>
          <a:p>
            <a:r>
              <a:rPr lang="en-AU" sz="2400" dirty="0" smtClean="0"/>
              <a:t>The projectile will reach zero vertical velocity sooner</a:t>
            </a:r>
          </a:p>
          <a:p>
            <a:r>
              <a:rPr lang="en-AU" sz="2400" dirty="0" smtClean="0"/>
              <a:t>When the projectile is falling it will oppose the gravitational acceleration, thereby increasing the time taken to fall from maximum height</a:t>
            </a:r>
          </a:p>
          <a:p>
            <a:r>
              <a:rPr lang="en-AU" sz="2400" dirty="0" smtClean="0"/>
              <a:t>Overall time of flight is slightly decreased</a:t>
            </a:r>
            <a:endParaRPr lang="en-AU" sz="2400"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32</a:t>
            </a:fld>
            <a:endParaRPr lang="en-AU"/>
          </a:p>
        </p:txBody>
      </p:sp>
    </p:spTree>
    <p:extLst>
      <p:ext uri="{BB962C8B-B14F-4D97-AF65-F5344CB8AC3E}">
        <p14:creationId xmlns:p14="http://schemas.microsoft.com/office/powerpoint/2010/main" val="396024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Effect of Air Resistance: Range</a:t>
            </a:r>
            <a:endParaRPr lang="en-AU" dirty="0"/>
          </a:p>
        </p:txBody>
      </p:sp>
      <p:sp>
        <p:nvSpPr>
          <p:cNvPr id="3" name="Content Placeholder 2"/>
          <p:cNvSpPr>
            <a:spLocks noGrp="1"/>
          </p:cNvSpPr>
          <p:nvPr>
            <p:ph idx="1"/>
          </p:nvPr>
        </p:nvSpPr>
        <p:spPr/>
        <p:txBody>
          <a:bodyPr/>
          <a:lstStyle/>
          <a:p>
            <a:r>
              <a:rPr lang="en-AU" dirty="0" smtClean="0"/>
              <a:t>Air resistance will oppose the horizontal velocity of a projectile, decreasing it throughout the flight</a:t>
            </a:r>
          </a:p>
          <a:p>
            <a:r>
              <a:rPr lang="en-AU" dirty="0" smtClean="0"/>
              <a:t>Range depends on horizontal velocity and so it will be decreased</a:t>
            </a:r>
          </a:p>
          <a:p>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33</a:t>
            </a:fld>
            <a:endParaRPr lang="en-AU"/>
          </a:p>
        </p:txBody>
      </p:sp>
    </p:spTree>
    <p:extLst>
      <p:ext uri="{BB962C8B-B14F-4D97-AF65-F5344CB8AC3E}">
        <p14:creationId xmlns:p14="http://schemas.microsoft.com/office/powerpoint/2010/main" val="324347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Projectiles in Sport: Air Resistance</a:t>
            </a:r>
            <a:endParaRPr lang="en-AU" dirty="0"/>
          </a:p>
        </p:txBody>
      </p:sp>
      <p:sp>
        <p:nvSpPr>
          <p:cNvPr id="3" name="Content Placeholder 2"/>
          <p:cNvSpPr>
            <a:spLocks noGrp="1"/>
          </p:cNvSpPr>
          <p:nvPr>
            <p:ph idx="1"/>
          </p:nvPr>
        </p:nvSpPr>
        <p:spPr/>
        <p:txBody>
          <a:bodyPr/>
          <a:lstStyle/>
          <a:p>
            <a:r>
              <a:rPr lang="en-AU" dirty="0" smtClean="0"/>
              <a:t>R = </a:t>
            </a:r>
            <a:r>
              <a:rPr lang="en-AU" i="1" dirty="0" smtClean="0"/>
              <a:t>½D</a:t>
            </a:r>
            <a:r>
              <a:rPr lang="el-GR" i="1" dirty="0" smtClean="0"/>
              <a:t>ρ</a:t>
            </a:r>
            <a:r>
              <a:rPr lang="en-AU" i="1" dirty="0" smtClean="0"/>
              <a:t>Av</a:t>
            </a:r>
            <a:r>
              <a:rPr lang="en-AU" i="1" baseline="30000" dirty="0" smtClean="0"/>
              <a:t>2</a:t>
            </a:r>
            <a:endParaRPr lang="en-AU" i="1" dirty="0" smtClean="0"/>
          </a:p>
          <a:p>
            <a:endParaRPr lang="en-AU" baseline="30000" dirty="0" smtClean="0"/>
          </a:p>
          <a:p>
            <a:r>
              <a:rPr lang="en-AU" i="1" dirty="0" smtClean="0"/>
              <a:t>R</a:t>
            </a:r>
            <a:r>
              <a:rPr lang="en-AU" dirty="0" smtClean="0"/>
              <a:t> = resistive force</a:t>
            </a:r>
          </a:p>
          <a:p>
            <a:r>
              <a:rPr lang="en-AU" i="1" dirty="0" smtClean="0"/>
              <a:t>D = </a:t>
            </a:r>
            <a:r>
              <a:rPr lang="en-AU" dirty="0" smtClean="0"/>
              <a:t>drag coefficient (about 0.5 for a sphere but up to 2 for irregular objects)</a:t>
            </a:r>
          </a:p>
          <a:p>
            <a:r>
              <a:rPr lang="el-GR" i="1" dirty="0" smtClean="0"/>
              <a:t>ρ</a:t>
            </a:r>
            <a:r>
              <a:rPr lang="en-AU" i="1" dirty="0" smtClean="0"/>
              <a:t> = </a:t>
            </a:r>
            <a:r>
              <a:rPr lang="en-AU" dirty="0" smtClean="0"/>
              <a:t>density of the air</a:t>
            </a:r>
          </a:p>
          <a:p>
            <a:r>
              <a:rPr lang="en-AU" dirty="0" smtClean="0"/>
              <a:t>v = speed of the projectile</a:t>
            </a:r>
          </a:p>
          <a:p>
            <a:r>
              <a:rPr lang="en-AU" dirty="0" smtClean="0"/>
              <a:t>A = cross </a:t>
            </a:r>
            <a:r>
              <a:rPr lang="en-AU" smtClean="0"/>
              <a:t>section area</a:t>
            </a:r>
            <a:endParaRPr lang="en-AU" dirty="0" smtClean="0"/>
          </a:p>
          <a:p>
            <a:pPr marL="109728" indent="0">
              <a:buNone/>
            </a:pP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34</a:t>
            </a:fld>
            <a:endParaRPr lang="en-AU"/>
          </a:p>
        </p:txBody>
      </p:sp>
    </p:spTree>
    <p:extLst>
      <p:ext uri="{BB962C8B-B14F-4D97-AF65-F5344CB8AC3E}">
        <p14:creationId xmlns:p14="http://schemas.microsoft.com/office/powerpoint/2010/main" val="33558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Effect of Air Resistance: Variables</a:t>
            </a:r>
            <a:endParaRPr lang="en-AU" dirty="0"/>
          </a:p>
        </p:txBody>
      </p:sp>
      <p:sp>
        <p:nvSpPr>
          <p:cNvPr id="3" name="Content Placeholder 2"/>
          <p:cNvSpPr>
            <a:spLocks noGrp="1"/>
          </p:cNvSpPr>
          <p:nvPr>
            <p:ph idx="1"/>
          </p:nvPr>
        </p:nvSpPr>
        <p:spPr/>
        <p:txBody>
          <a:bodyPr>
            <a:normAutofit lnSpcReduction="10000"/>
          </a:bodyPr>
          <a:lstStyle/>
          <a:p>
            <a:r>
              <a:rPr lang="en-AU" dirty="0" smtClean="0"/>
              <a:t>The larger the projected area of an object the more air resistance it experiences</a:t>
            </a:r>
          </a:p>
          <a:p>
            <a:r>
              <a:rPr lang="en-AU" dirty="0" smtClean="0"/>
              <a:t>Fewer air particles coming in contact leads to lowered frictional force</a:t>
            </a:r>
          </a:p>
          <a:p>
            <a:r>
              <a:rPr lang="en-AU" dirty="0" smtClean="0"/>
              <a:t>Overall shape and surface texture also effects how easily air moves over the surface</a:t>
            </a:r>
          </a:p>
          <a:p>
            <a:r>
              <a:rPr lang="en-AU" dirty="0" smtClean="0"/>
              <a:t>The faster an object moves, the more air resistance it experiences</a:t>
            </a:r>
          </a:p>
          <a:p>
            <a:r>
              <a:rPr lang="en-AU" dirty="0" smtClean="0"/>
              <a:t>The more dense the air, the more air particles will come in contact with the projectiles surface</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35</a:t>
            </a:fld>
            <a:endParaRPr lang="en-AU"/>
          </a:p>
        </p:txBody>
      </p:sp>
    </p:spTree>
    <p:extLst>
      <p:ext uri="{BB962C8B-B14F-4D97-AF65-F5344CB8AC3E}">
        <p14:creationId xmlns:p14="http://schemas.microsoft.com/office/powerpoint/2010/main" val="56989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Projectiles in Sport: Range</a:t>
            </a:r>
            <a:endParaRPr lang="en-AU" dirty="0"/>
          </a:p>
        </p:txBody>
      </p:sp>
      <p:sp>
        <p:nvSpPr>
          <p:cNvPr id="3" name="Content Placeholder 2"/>
          <p:cNvSpPr>
            <a:spLocks noGrp="1"/>
          </p:cNvSpPr>
          <p:nvPr>
            <p:ph idx="1"/>
          </p:nvPr>
        </p:nvSpPr>
        <p:spPr/>
        <p:txBody>
          <a:bodyPr/>
          <a:lstStyle/>
          <a:p>
            <a:r>
              <a:rPr lang="en-AU" dirty="0" smtClean="0"/>
              <a:t>“Describe and explain the effect of the launch height of a projectile on the maximum range and the effect of the launch angle for a given height”</a:t>
            </a:r>
          </a:p>
          <a:p>
            <a:r>
              <a:rPr lang="en-AU" dirty="0" smtClean="0"/>
              <a:t>With launch height h = 0° the max range is achieved with a launch angle </a:t>
            </a:r>
            <a:r>
              <a:rPr lang="el-GR" dirty="0" smtClean="0"/>
              <a:t>θ</a:t>
            </a:r>
            <a:r>
              <a:rPr lang="en-AU" dirty="0"/>
              <a:t> </a:t>
            </a:r>
            <a:r>
              <a:rPr lang="en-AU" dirty="0" smtClean="0"/>
              <a:t>= 45°</a:t>
            </a:r>
          </a:p>
          <a:p>
            <a:r>
              <a:rPr lang="en-AU" dirty="0" smtClean="0"/>
              <a:t>With launch height h &gt; 0°, the max range is achieved with a launch angle </a:t>
            </a:r>
            <a:r>
              <a:rPr lang="el-GR" dirty="0"/>
              <a:t>θ </a:t>
            </a:r>
            <a:r>
              <a:rPr lang="en-AU" dirty="0" smtClean="0"/>
              <a:t>&lt; 45°</a:t>
            </a:r>
          </a:p>
          <a:p>
            <a:r>
              <a:rPr lang="en-AU" dirty="0" smtClean="0"/>
              <a:t>The greater the launch height, the smaller the angle necessary to achieve maximum range</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36</a:t>
            </a:fld>
            <a:endParaRPr lang="en-AU"/>
          </a:p>
        </p:txBody>
      </p:sp>
    </p:spTree>
    <p:extLst>
      <p:ext uri="{BB962C8B-B14F-4D97-AF65-F5344CB8AC3E}">
        <p14:creationId xmlns:p14="http://schemas.microsoft.com/office/powerpoint/2010/main" val="376948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Projectiles in Sport: Air Resistance</a:t>
            </a:r>
            <a:endParaRPr lang="en-AU" dirty="0"/>
          </a:p>
        </p:txBody>
      </p:sp>
      <p:sp>
        <p:nvSpPr>
          <p:cNvPr id="3" name="Content Placeholder 2"/>
          <p:cNvSpPr>
            <a:spLocks noGrp="1"/>
          </p:cNvSpPr>
          <p:nvPr>
            <p:ph idx="1"/>
          </p:nvPr>
        </p:nvSpPr>
        <p:spPr/>
        <p:txBody>
          <a:bodyPr>
            <a:normAutofit lnSpcReduction="10000"/>
          </a:bodyPr>
          <a:lstStyle/>
          <a:p>
            <a:r>
              <a:rPr lang="en-AU" dirty="0" smtClean="0"/>
              <a:t>“Investigate the extent to which air resistance affects various projectiles in sport”</a:t>
            </a:r>
          </a:p>
          <a:p>
            <a:r>
              <a:rPr lang="en-AU" dirty="0" smtClean="0"/>
              <a:t>Air resistance will affect different projectiles to different extents</a:t>
            </a:r>
          </a:p>
          <a:p>
            <a:r>
              <a:rPr lang="en-AU" dirty="0" smtClean="0"/>
              <a:t>Heavier projectiles are affected to a lesser extent than lighter projectiles of the same size</a:t>
            </a:r>
          </a:p>
          <a:p>
            <a:pPr lvl="1"/>
            <a:r>
              <a:rPr lang="en-AU" dirty="0" smtClean="0"/>
              <a:t>Compare a golf ball and a table tennis ball</a:t>
            </a:r>
          </a:p>
          <a:p>
            <a:r>
              <a:rPr lang="en-AU" dirty="0" smtClean="0"/>
              <a:t>Larger Projectiles are affected to a greater extent than smaller projectiles</a:t>
            </a:r>
          </a:p>
          <a:p>
            <a:pPr lvl="1"/>
            <a:r>
              <a:rPr lang="en-AU" dirty="0" smtClean="0"/>
              <a:t>Compare a cricket ball and a soccer ball</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37</a:t>
            </a:fld>
            <a:endParaRPr lang="en-AU"/>
          </a:p>
        </p:txBody>
      </p:sp>
    </p:spTree>
    <p:extLst>
      <p:ext uri="{BB962C8B-B14F-4D97-AF65-F5344CB8AC3E}">
        <p14:creationId xmlns:p14="http://schemas.microsoft.com/office/powerpoint/2010/main" val="93560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 Equations of motion</a:t>
            </a:r>
            <a:endParaRPr lang="en-AU" dirty="0"/>
          </a:p>
        </p:txBody>
      </p:sp>
      <p:sp>
        <p:nvSpPr>
          <p:cNvPr id="4" name="Footer Placeholder 3"/>
          <p:cNvSpPr>
            <a:spLocks noGrp="1"/>
          </p:cNvSpPr>
          <p:nvPr>
            <p:ph type="ftr" sz="quarter" idx="11"/>
          </p:nvPr>
        </p:nvSpPr>
        <p:spPr/>
        <p:txBody>
          <a:bodyPr/>
          <a:lstStyle/>
          <a:p>
            <a:r>
              <a:rPr lang="en-AU" smtClean="0"/>
              <a:t>Yr 12 Physics BHS Projectile Motion </a:t>
            </a:r>
            <a:endParaRPr lang="en-AU"/>
          </a:p>
        </p:txBody>
      </p:sp>
      <p:sp>
        <p:nvSpPr>
          <p:cNvPr id="5" name="Slide Number Placeholder 4"/>
          <p:cNvSpPr>
            <a:spLocks noGrp="1"/>
          </p:cNvSpPr>
          <p:nvPr>
            <p:ph type="sldNum" sz="quarter" idx="12"/>
          </p:nvPr>
        </p:nvSpPr>
        <p:spPr/>
        <p:txBody>
          <a:bodyPr/>
          <a:lstStyle/>
          <a:p>
            <a:fld id="{18F61218-7696-47EE-929F-29610EA7E53A}" type="slidenum">
              <a:rPr lang="en-AU" smtClean="0"/>
              <a:pPr/>
              <a:t>4</a:t>
            </a:fld>
            <a:endParaRPr lang="en-AU"/>
          </a:p>
        </p:txBody>
      </p:sp>
      <p:sp>
        <p:nvSpPr>
          <p:cNvPr id="2048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20487" name="Rectangle 7"/>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04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204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204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20495"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20497"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20498" name="Rectangle 18"/>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679178423"/>
                  </p:ext>
                </p:extLst>
              </p:nvPr>
            </p:nvGraphicFramePr>
            <p:xfrm>
              <a:off x="1115616" y="2420888"/>
              <a:ext cx="6624736" cy="2929700"/>
            </p:xfrm>
            <a:graphic>
              <a:graphicData uri="http://schemas.openxmlformats.org/drawingml/2006/table">
                <a:tbl>
                  <a:tblPr firstRow="1" bandRow="1">
                    <a:tableStyleId>{5C22544A-7EE6-4342-B048-85BDC9FD1C3A}</a:tableStyleId>
                  </a:tblPr>
                  <a:tblGrid>
                    <a:gridCol w="504056"/>
                    <a:gridCol w="3024336"/>
                    <a:gridCol w="3096344"/>
                  </a:tblGrid>
                  <a:tr h="370840">
                    <a:tc>
                      <a:txBody>
                        <a:bodyPr/>
                        <a:lstStyle/>
                        <a:p>
                          <a:pPr algn="ctr"/>
                          <a:endParaRPr lang="en-AU" dirty="0"/>
                        </a:p>
                      </a:txBody>
                      <a:tcPr/>
                    </a:tc>
                    <a:tc>
                      <a:txBody>
                        <a:bodyPr/>
                        <a:lstStyle/>
                        <a:p>
                          <a:pPr algn="ctr"/>
                          <a:r>
                            <a:rPr lang="en-AU" dirty="0" smtClean="0"/>
                            <a:t>Equations</a:t>
                          </a:r>
                          <a:r>
                            <a:rPr lang="en-AU" baseline="0" dirty="0" smtClean="0"/>
                            <a:t> of motion</a:t>
                          </a:r>
                          <a:endParaRPr lang="en-AU" dirty="0"/>
                        </a:p>
                      </a:txBody>
                      <a:tcPr/>
                    </a:tc>
                    <a:tc>
                      <a:txBody>
                        <a:bodyPr/>
                        <a:lstStyle/>
                        <a:p>
                          <a:pPr algn="ctr"/>
                          <a:r>
                            <a:rPr lang="en-AU" dirty="0" smtClean="0"/>
                            <a:t>Omitted quantity</a:t>
                          </a:r>
                          <a:endParaRPr lang="en-AU" dirty="0"/>
                        </a:p>
                      </a:txBody>
                      <a:tcPr/>
                    </a:tc>
                  </a:tr>
                  <a:tr h="370840">
                    <a:tc>
                      <a:txBody>
                        <a:bodyPr/>
                        <a:lstStyle/>
                        <a:p>
                          <a:pPr algn="ctr"/>
                          <a:r>
                            <a:rPr lang="en-AU" dirty="0" smtClean="0"/>
                            <a:t>1.</a:t>
                          </a:r>
                          <a:endParaRPr lang="en-AU"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AU" b="0" i="1" smtClean="0">
                                        <a:latin typeface="Cambria Math"/>
                                      </a:rPr>
                                    </m:ctrlPr>
                                  </m:sSubPr>
                                  <m:e>
                                    <m:r>
                                      <a:rPr lang="en-AU" b="0" i="1" smtClean="0">
                                        <a:latin typeface="Cambria Math"/>
                                      </a:rPr>
                                      <m:t>𝑣</m:t>
                                    </m:r>
                                  </m:e>
                                  <m:sub>
                                    <m:r>
                                      <a:rPr lang="en-AU" b="0" i="1" smtClean="0">
                                        <a:latin typeface="Cambria Math"/>
                                      </a:rPr>
                                      <m:t>𝑎𝑣𝑒</m:t>
                                    </m:r>
                                  </m:sub>
                                </m:sSub>
                                <m:r>
                                  <a:rPr lang="en-AU" b="0" i="1" smtClean="0">
                                    <a:latin typeface="Cambria Math"/>
                                  </a:rPr>
                                  <m:t>=</m:t>
                                </m:r>
                                <m:f>
                                  <m:fPr>
                                    <m:ctrlPr>
                                      <a:rPr lang="en-AU" b="0" i="1" smtClean="0">
                                        <a:latin typeface="Cambria Math"/>
                                      </a:rPr>
                                    </m:ctrlPr>
                                  </m:fPr>
                                  <m:num>
                                    <m:r>
                                      <a:rPr lang="en-AU" b="0" i="1" smtClean="0">
                                        <a:latin typeface="Cambria Math"/>
                                        <a:ea typeface="Cambria Math"/>
                                      </a:rPr>
                                      <m:t>∆</m:t>
                                    </m:r>
                                    <m:r>
                                      <a:rPr lang="en-AU" b="0" i="1" smtClean="0">
                                        <a:latin typeface="Cambria Math"/>
                                      </a:rPr>
                                      <m:t>𝑠</m:t>
                                    </m:r>
                                  </m:num>
                                  <m:den>
                                    <m:r>
                                      <a:rPr lang="en-AU" b="0" i="1" smtClean="0">
                                        <a:latin typeface="Cambria Math"/>
                                        <a:ea typeface="Cambria Math"/>
                                      </a:rPr>
                                      <m:t>∆</m:t>
                                    </m:r>
                                    <m:r>
                                      <a:rPr lang="en-AU" b="0" i="1" smtClean="0">
                                        <a:latin typeface="Cambria Math"/>
                                      </a:rPr>
                                      <m:t>𝑡</m:t>
                                    </m:r>
                                  </m:den>
                                </m:f>
                                <m:r>
                                  <a:rPr lang="en-AU" b="0" i="1" smtClean="0">
                                    <a:latin typeface="Cambria Math"/>
                                  </a:rPr>
                                  <m:t>= </m:t>
                                </m:r>
                                <m:f>
                                  <m:fPr>
                                    <m:ctrlPr>
                                      <a:rPr lang="en-AU" b="0" i="1" smtClean="0">
                                        <a:latin typeface="Cambria Math"/>
                                      </a:rPr>
                                    </m:ctrlPr>
                                  </m:fPr>
                                  <m:num>
                                    <m:sSub>
                                      <m:sSubPr>
                                        <m:ctrlPr>
                                          <a:rPr lang="en-AU" b="0" i="1" smtClean="0">
                                            <a:latin typeface="Cambria Math"/>
                                          </a:rPr>
                                        </m:ctrlPr>
                                      </m:sSubPr>
                                      <m:e>
                                        <m:r>
                                          <a:rPr lang="en-AU" b="0" i="1" smtClean="0">
                                            <a:latin typeface="Cambria Math"/>
                                          </a:rPr>
                                          <m:t>𝑣</m:t>
                                        </m:r>
                                      </m:e>
                                      <m:sub>
                                        <m:r>
                                          <a:rPr lang="en-AU" b="0" i="1" smtClean="0">
                                            <a:latin typeface="Cambria Math"/>
                                          </a:rPr>
                                          <m:t>0</m:t>
                                        </m:r>
                                      </m:sub>
                                    </m:sSub>
                                    <m:r>
                                      <a:rPr lang="en-AU" b="0" i="1" smtClean="0">
                                        <a:latin typeface="Cambria Math"/>
                                      </a:rPr>
                                      <m:t>+</m:t>
                                    </m:r>
                                    <m:r>
                                      <a:rPr lang="en-AU" b="0" i="1" smtClean="0">
                                        <a:latin typeface="Cambria Math"/>
                                      </a:rPr>
                                      <m:t>𝑣</m:t>
                                    </m:r>
                                  </m:num>
                                  <m:den>
                                    <m:r>
                                      <a:rPr lang="en-AU" b="0" i="1" smtClean="0">
                                        <a:latin typeface="Cambria Math"/>
                                      </a:rPr>
                                      <m:t>2</m:t>
                                    </m:r>
                                  </m:den>
                                </m:f>
                              </m:oMath>
                            </m:oMathPara>
                          </a14:m>
                          <a:endParaRPr lang="en-AU" dirty="0"/>
                        </a:p>
                      </a:txBody>
                      <a:tcPr/>
                    </a:tc>
                    <a:tc>
                      <a:txBody>
                        <a:bodyPr/>
                        <a:lstStyle/>
                        <a:p>
                          <a:pPr algn="ctr"/>
                          <a:r>
                            <a:rPr lang="en-AU" dirty="0" smtClean="0"/>
                            <a:t>a</a:t>
                          </a:r>
                          <a:endParaRPr lang="en-AU" dirty="0"/>
                        </a:p>
                      </a:txBody>
                      <a:tcPr/>
                    </a:tc>
                  </a:tr>
                  <a:tr h="370840">
                    <a:tc>
                      <a:txBody>
                        <a:bodyPr/>
                        <a:lstStyle/>
                        <a:p>
                          <a:pPr algn="ctr"/>
                          <a:r>
                            <a:rPr lang="en-AU" dirty="0" smtClean="0"/>
                            <a:t>2.</a:t>
                          </a:r>
                          <a:endParaRPr lang="en-A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acc>
                                  <m:accPr>
                                    <m:chr m:val="⃗"/>
                                    <m:ctrlPr>
                                      <a:rPr lang="en-AU" i="1" smtClean="0">
                                        <a:latin typeface="Cambria Math"/>
                                      </a:rPr>
                                    </m:ctrlPr>
                                  </m:accPr>
                                  <m:e>
                                    <m:r>
                                      <a:rPr lang="en-AU" b="0" i="1" smtClean="0">
                                        <a:latin typeface="Cambria Math"/>
                                      </a:rPr>
                                      <m:t>𝑣</m:t>
                                    </m:r>
                                  </m:e>
                                </m:acc>
                                <m:r>
                                  <a:rPr lang="en-AU" b="0" i="1" smtClean="0">
                                    <a:latin typeface="Cambria Math"/>
                                  </a:rPr>
                                  <m:t>=</m:t>
                                </m:r>
                                <m:sSub>
                                  <m:sSubPr>
                                    <m:ctrlPr>
                                      <a:rPr lang="en-AU" i="1">
                                        <a:latin typeface="Cambria Math"/>
                                      </a:rPr>
                                    </m:ctrlPr>
                                  </m:sSubPr>
                                  <m:e>
                                    <m:acc>
                                      <m:accPr>
                                        <m:chr m:val="⃗"/>
                                        <m:ctrlPr>
                                          <a:rPr lang="en-AU" i="1">
                                            <a:latin typeface="Cambria Math"/>
                                          </a:rPr>
                                        </m:ctrlPr>
                                      </m:accPr>
                                      <m:e>
                                        <m:r>
                                          <a:rPr lang="en-AU" i="1">
                                            <a:latin typeface="Cambria Math"/>
                                          </a:rPr>
                                          <m:t>𝑣</m:t>
                                        </m:r>
                                      </m:e>
                                    </m:acc>
                                  </m:e>
                                  <m:sub>
                                    <m:r>
                                      <a:rPr lang="en-AU" i="1">
                                        <a:latin typeface="Cambria Math"/>
                                      </a:rPr>
                                      <m:t>0</m:t>
                                    </m:r>
                                  </m:sub>
                                </m:sSub>
                                <m:r>
                                  <a:rPr lang="en-AU" b="0" i="1" smtClean="0">
                                    <a:latin typeface="Cambria Math"/>
                                  </a:rPr>
                                  <m:t>+ </m:t>
                                </m:r>
                                <m:acc>
                                  <m:accPr>
                                    <m:chr m:val="⃗"/>
                                    <m:ctrlPr>
                                      <a:rPr lang="en-AU" b="0" i="1" smtClean="0">
                                        <a:latin typeface="Cambria Math"/>
                                      </a:rPr>
                                    </m:ctrlPr>
                                  </m:accPr>
                                  <m:e>
                                    <m:r>
                                      <a:rPr lang="en-AU" b="0" i="1" smtClean="0">
                                        <a:latin typeface="Cambria Math"/>
                                      </a:rPr>
                                      <m:t>𝑎</m:t>
                                    </m:r>
                                  </m:e>
                                </m:acc>
                                <m:r>
                                  <a:rPr lang="en-AU" b="0" i="1" smtClean="0">
                                    <a:latin typeface="Cambria Math"/>
                                  </a:rPr>
                                  <m:t>𝑡</m:t>
                                </m:r>
                              </m:oMath>
                            </m:oMathPara>
                          </a14:m>
                          <a:endParaRPr lang="en-AU" dirty="0"/>
                        </a:p>
                      </a:txBody>
                      <a:tcPr/>
                    </a:tc>
                    <a:tc>
                      <a:txBody>
                        <a:bodyPr/>
                        <a:lstStyle/>
                        <a:p>
                          <a:pPr algn="ctr"/>
                          <a:r>
                            <a:rPr lang="en-AU" dirty="0" smtClean="0"/>
                            <a:t>s</a:t>
                          </a:r>
                          <a:endParaRPr lang="en-AU" dirty="0"/>
                        </a:p>
                      </a:txBody>
                      <a:tcPr/>
                    </a:tc>
                  </a:tr>
                  <a:tr h="370840">
                    <a:tc>
                      <a:txBody>
                        <a:bodyPr/>
                        <a:lstStyle/>
                        <a:p>
                          <a:pPr algn="ctr"/>
                          <a:r>
                            <a:rPr lang="en-AU" dirty="0" smtClean="0"/>
                            <a:t>3.</a:t>
                          </a:r>
                          <a:endParaRPr lang="en-AU" dirty="0"/>
                        </a:p>
                      </a:txBody>
                      <a:tcPr/>
                    </a:tc>
                    <a:tc>
                      <a:txBody>
                        <a:bodyPr/>
                        <a:lstStyle/>
                        <a:p>
                          <a:pPr algn="ctr"/>
                          <a14:m>
                            <m:oMathPara xmlns:m="http://schemas.openxmlformats.org/officeDocument/2006/math">
                              <m:oMathParaPr>
                                <m:jc m:val="centerGroup"/>
                              </m:oMathParaPr>
                              <m:oMath xmlns:m="http://schemas.openxmlformats.org/officeDocument/2006/math">
                                <m:sSup>
                                  <m:sSupPr>
                                    <m:ctrlPr>
                                      <a:rPr lang="en-AU" i="1" smtClean="0">
                                        <a:latin typeface="Cambria Math"/>
                                      </a:rPr>
                                    </m:ctrlPr>
                                  </m:sSupPr>
                                  <m:e>
                                    <m:r>
                                      <a:rPr lang="en-AU" b="0" i="1" smtClean="0">
                                        <a:latin typeface="Cambria Math"/>
                                      </a:rPr>
                                      <m:t>𝑣</m:t>
                                    </m:r>
                                  </m:e>
                                  <m:sup>
                                    <m:r>
                                      <a:rPr lang="en-AU" b="0" i="1" smtClean="0">
                                        <a:latin typeface="Cambria Math"/>
                                      </a:rPr>
                                      <m:t>2</m:t>
                                    </m:r>
                                  </m:sup>
                                </m:sSup>
                                <m:r>
                                  <a:rPr lang="en-AU" b="0" i="1" smtClean="0">
                                    <a:latin typeface="Cambria Math"/>
                                  </a:rPr>
                                  <m:t> −</m:t>
                                </m:r>
                                <m:sSubSup>
                                  <m:sSubSupPr>
                                    <m:ctrlPr>
                                      <a:rPr lang="en-AU" b="0" i="1" smtClean="0">
                                        <a:latin typeface="Cambria Math"/>
                                      </a:rPr>
                                    </m:ctrlPr>
                                  </m:sSubSupPr>
                                  <m:e>
                                    <m:r>
                                      <a:rPr lang="en-AU" b="0" i="1" smtClean="0">
                                        <a:latin typeface="Cambria Math"/>
                                      </a:rPr>
                                      <m:t>𝑣</m:t>
                                    </m:r>
                                  </m:e>
                                  <m:sub>
                                    <m:r>
                                      <a:rPr lang="en-AU" b="0" i="1" smtClean="0">
                                        <a:latin typeface="Cambria Math"/>
                                      </a:rPr>
                                      <m:t>0</m:t>
                                    </m:r>
                                  </m:sub>
                                  <m:sup>
                                    <m:r>
                                      <a:rPr lang="en-AU" b="0" i="1" smtClean="0">
                                        <a:latin typeface="Cambria Math"/>
                                      </a:rPr>
                                      <m:t>2</m:t>
                                    </m:r>
                                  </m:sup>
                                </m:sSubSup>
                                <m:r>
                                  <a:rPr lang="en-AU" b="0" i="1" smtClean="0">
                                    <a:latin typeface="Cambria Math"/>
                                  </a:rPr>
                                  <m:t>=2</m:t>
                                </m:r>
                                <m:r>
                                  <a:rPr lang="en-AU" b="0" i="1" smtClean="0">
                                    <a:latin typeface="Cambria Math"/>
                                  </a:rPr>
                                  <m:t>𝑎𝑠</m:t>
                                </m:r>
                              </m:oMath>
                            </m:oMathPara>
                          </a14:m>
                          <a:endParaRPr lang="en-AU" baseline="-25000" dirty="0"/>
                        </a:p>
                      </a:txBody>
                      <a:tcPr/>
                    </a:tc>
                    <a:tc>
                      <a:txBody>
                        <a:bodyPr/>
                        <a:lstStyle/>
                        <a:p>
                          <a:pPr algn="ctr"/>
                          <a:r>
                            <a:rPr lang="en-AU" dirty="0" smtClean="0"/>
                            <a:t>t</a:t>
                          </a:r>
                          <a:endParaRPr lang="en-AU" dirty="0"/>
                        </a:p>
                      </a:txBody>
                      <a:tcPr/>
                    </a:tc>
                  </a:tr>
                  <a:tr h="370840">
                    <a:tc>
                      <a:txBody>
                        <a:bodyPr/>
                        <a:lstStyle/>
                        <a:p>
                          <a:pPr algn="ctr"/>
                          <a:r>
                            <a:rPr lang="en-AU" dirty="0" smtClean="0"/>
                            <a:t>4.</a:t>
                          </a:r>
                          <a:endParaRPr lang="en-AU" dirty="0"/>
                        </a:p>
                      </a:txBody>
                      <a:tcPr/>
                    </a:tc>
                    <a:tc>
                      <a:txBody>
                        <a:bodyPr/>
                        <a:lstStyle/>
                        <a:p>
                          <a:pPr algn="ctr"/>
                          <a14:m>
                            <m:oMathPara xmlns:m="http://schemas.openxmlformats.org/officeDocument/2006/math">
                              <m:oMathParaPr>
                                <m:jc m:val="centerGroup"/>
                              </m:oMathParaPr>
                              <m:oMath xmlns:m="http://schemas.openxmlformats.org/officeDocument/2006/math">
                                <m:acc>
                                  <m:accPr>
                                    <m:chr m:val="⃗"/>
                                    <m:ctrlPr>
                                      <a:rPr lang="en-AU" b="0" i="1" smtClean="0">
                                        <a:latin typeface="Cambria Math"/>
                                      </a:rPr>
                                    </m:ctrlPr>
                                  </m:accPr>
                                  <m:e>
                                    <m:r>
                                      <a:rPr lang="en-AU" b="0" i="1" smtClean="0">
                                        <a:latin typeface="Cambria Math"/>
                                      </a:rPr>
                                      <m:t>𝑠</m:t>
                                    </m:r>
                                  </m:e>
                                </m:acc>
                                <m:r>
                                  <a:rPr lang="en-AU" b="0" i="1" smtClean="0">
                                    <a:latin typeface="Cambria Math"/>
                                  </a:rPr>
                                  <m:t>=</m:t>
                                </m:r>
                                <m:sSub>
                                  <m:sSubPr>
                                    <m:ctrlPr>
                                      <a:rPr lang="en-AU" b="0" i="1" smtClean="0">
                                        <a:latin typeface="Cambria Math"/>
                                      </a:rPr>
                                    </m:ctrlPr>
                                  </m:sSubPr>
                                  <m:e>
                                    <m:acc>
                                      <m:accPr>
                                        <m:chr m:val="⃗"/>
                                        <m:ctrlPr>
                                          <a:rPr lang="en-AU" b="0" i="1" smtClean="0">
                                            <a:latin typeface="Cambria Math"/>
                                          </a:rPr>
                                        </m:ctrlPr>
                                      </m:accPr>
                                      <m:e>
                                        <m:r>
                                          <a:rPr lang="en-AU" i="1">
                                            <a:latin typeface="Cambria Math"/>
                                          </a:rPr>
                                          <m:t>𝑣</m:t>
                                        </m:r>
                                      </m:e>
                                    </m:acc>
                                  </m:e>
                                  <m:sub>
                                    <m:r>
                                      <a:rPr lang="en-AU" b="0" i="1" smtClean="0">
                                        <a:latin typeface="Cambria Math"/>
                                      </a:rPr>
                                      <m:t>0</m:t>
                                    </m:r>
                                  </m:sub>
                                </m:sSub>
                                <m:r>
                                  <a:rPr lang="en-AU" b="0" i="1" smtClean="0">
                                    <a:latin typeface="Cambria Math"/>
                                  </a:rPr>
                                  <m:t>𝑡</m:t>
                                </m:r>
                                <m:r>
                                  <a:rPr lang="en-AU" b="0" i="1" smtClean="0">
                                    <a:latin typeface="Cambria Math"/>
                                  </a:rPr>
                                  <m:t>+</m:t>
                                </m:r>
                                <m:f>
                                  <m:fPr>
                                    <m:ctrlPr>
                                      <a:rPr lang="en-AU" b="0" i="1" smtClean="0">
                                        <a:latin typeface="Cambria Math"/>
                                      </a:rPr>
                                    </m:ctrlPr>
                                  </m:fPr>
                                  <m:num>
                                    <m:r>
                                      <a:rPr lang="en-AU" b="0" i="1" smtClean="0">
                                        <a:latin typeface="Cambria Math"/>
                                      </a:rPr>
                                      <m:t>1</m:t>
                                    </m:r>
                                  </m:num>
                                  <m:den>
                                    <m:r>
                                      <a:rPr lang="en-AU" b="0" i="1" smtClean="0">
                                        <a:latin typeface="Cambria Math"/>
                                      </a:rPr>
                                      <m:t>2</m:t>
                                    </m:r>
                                  </m:den>
                                </m:f>
                                <m:acc>
                                  <m:accPr>
                                    <m:chr m:val="⃗"/>
                                    <m:ctrlPr>
                                      <a:rPr lang="en-AU" b="0" i="1" smtClean="0">
                                        <a:latin typeface="Cambria Math"/>
                                      </a:rPr>
                                    </m:ctrlPr>
                                  </m:accPr>
                                  <m:e>
                                    <m:r>
                                      <a:rPr lang="en-AU" b="0" i="1" smtClean="0">
                                        <a:latin typeface="Cambria Math"/>
                                      </a:rPr>
                                      <m:t>𝑎</m:t>
                                    </m:r>
                                  </m:e>
                                </m:acc>
                                <m:sSup>
                                  <m:sSupPr>
                                    <m:ctrlPr>
                                      <a:rPr lang="en-AU" b="0" i="1" smtClean="0">
                                        <a:latin typeface="Cambria Math"/>
                                      </a:rPr>
                                    </m:ctrlPr>
                                  </m:sSupPr>
                                  <m:e>
                                    <m:r>
                                      <a:rPr lang="en-AU" b="0" i="1" smtClean="0">
                                        <a:latin typeface="Cambria Math"/>
                                      </a:rPr>
                                      <m:t>𝑡</m:t>
                                    </m:r>
                                  </m:e>
                                  <m:sup>
                                    <m:r>
                                      <a:rPr lang="en-AU" b="0" i="1" smtClean="0">
                                        <a:latin typeface="Cambria Math"/>
                                      </a:rPr>
                                      <m:t>2</m:t>
                                    </m:r>
                                  </m:sup>
                                </m:sSup>
                              </m:oMath>
                            </m:oMathPara>
                          </a14:m>
                          <a:endParaRPr lang="en-AU" dirty="0"/>
                        </a:p>
                      </a:txBody>
                      <a:tcPr/>
                    </a:tc>
                    <a:tc>
                      <a:txBody>
                        <a:bodyPr/>
                        <a:lstStyle/>
                        <a:p>
                          <a:pPr algn="ctr"/>
                          <a:r>
                            <a:rPr lang="en-AU" dirty="0" smtClean="0"/>
                            <a:t>v</a:t>
                          </a:r>
                          <a:endParaRPr lang="en-AU" dirty="0"/>
                        </a:p>
                      </a:txBody>
                      <a:tcPr/>
                    </a:tc>
                  </a:tr>
                  <a:tr h="370840">
                    <a:tc>
                      <a:txBody>
                        <a:bodyPr/>
                        <a:lstStyle/>
                        <a:p>
                          <a:pPr algn="ctr"/>
                          <a:r>
                            <a:rPr lang="en-AU" dirty="0" smtClean="0"/>
                            <a:t>5.</a:t>
                          </a:r>
                          <a:endParaRPr lang="en-AU" dirty="0"/>
                        </a:p>
                      </a:txBody>
                      <a:tcPr/>
                    </a:tc>
                    <a:tc>
                      <a:txBody>
                        <a:bodyPr/>
                        <a:lstStyle/>
                        <a:p>
                          <a:pPr algn="ctr"/>
                          <a14:m>
                            <m:oMathPara xmlns:m="http://schemas.openxmlformats.org/officeDocument/2006/math">
                              <m:oMathParaPr>
                                <m:jc m:val="centerGroup"/>
                              </m:oMathParaPr>
                              <m:oMath xmlns:m="http://schemas.openxmlformats.org/officeDocument/2006/math">
                                <m:acc>
                                  <m:accPr>
                                    <m:chr m:val="⃗"/>
                                    <m:ctrlPr>
                                      <a:rPr lang="en-AU" b="0" i="1" smtClean="0">
                                        <a:latin typeface="Cambria Math"/>
                                      </a:rPr>
                                    </m:ctrlPr>
                                  </m:accPr>
                                  <m:e>
                                    <m:r>
                                      <a:rPr lang="en-AU" b="0" i="1" smtClean="0">
                                        <a:latin typeface="Cambria Math"/>
                                      </a:rPr>
                                      <m:t>𝑠</m:t>
                                    </m:r>
                                  </m:e>
                                </m:acc>
                                <m:r>
                                  <a:rPr lang="en-AU" b="0" i="1" smtClean="0">
                                    <a:latin typeface="Cambria Math"/>
                                  </a:rPr>
                                  <m:t>=</m:t>
                                </m:r>
                                <m:acc>
                                  <m:accPr>
                                    <m:chr m:val="⃗"/>
                                    <m:ctrlPr>
                                      <a:rPr lang="en-AU" i="1" smtClean="0">
                                        <a:latin typeface="Cambria Math"/>
                                      </a:rPr>
                                    </m:ctrlPr>
                                  </m:accPr>
                                  <m:e>
                                    <m:r>
                                      <a:rPr lang="en-AU" b="0" i="1" smtClean="0">
                                        <a:latin typeface="Cambria Math"/>
                                      </a:rPr>
                                      <m:t>𝑣</m:t>
                                    </m:r>
                                  </m:e>
                                </m:acc>
                                <m:r>
                                  <a:rPr lang="en-AU" b="0" i="1" smtClean="0">
                                    <a:latin typeface="Cambria Math"/>
                                  </a:rPr>
                                  <m:t>𝑡</m:t>
                                </m:r>
                                <m:r>
                                  <a:rPr lang="en-AU" b="0" i="1" smtClean="0">
                                    <a:latin typeface="Cambria Math"/>
                                  </a:rPr>
                                  <m:t>− </m:t>
                                </m:r>
                                <m:f>
                                  <m:fPr>
                                    <m:ctrlPr>
                                      <a:rPr lang="en-AU" b="0" i="1" smtClean="0">
                                        <a:latin typeface="Cambria Math"/>
                                      </a:rPr>
                                    </m:ctrlPr>
                                  </m:fPr>
                                  <m:num>
                                    <m:r>
                                      <a:rPr lang="en-AU" b="0" i="1" smtClean="0">
                                        <a:latin typeface="Cambria Math"/>
                                      </a:rPr>
                                      <m:t>1</m:t>
                                    </m:r>
                                  </m:num>
                                  <m:den>
                                    <m:r>
                                      <a:rPr lang="en-AU" b="0" i="1" smtClean="0">
                                        <a:latin typeface="Cambria Math"/>
                                      </a:rPr>
                                      <m:t>2</m:t>
                                    </m:r>
                                  </m:den>
                                </m:f>
                                <m:acc>
                                  <m:accPr>
                                    <m:chr m:val="⃗"/>
                                    <m:ctrlPr>
                                      <a:rPr lang="en-AU" b="0" i="1" smtClean="0">
                                        <a:latin typeface="Cambria Math"/>
                                      </a:rPr>
                                    </m:ctrlPr>
                                  </m:accPr>
                                  <m:e>
                                    <m:r>
                                      <a:rPr lang="en-AU" b="0" i="1" smtClean="0">
                                        <a:latin typeface="Cambria Math"/>
                                      </a:rPr>
                                      <m:t>𝑎</m:t>
                                    </m:r>
                                  </m:e>
                                </m:acc>
                                <m:sSup>
                                  <m:sSupPr>
                                    <m:ctrlPr>
                                      <a:rPr lang="en-AU" b="0" i="1" smtClean="0">
                                        <a:latin typeface="Cambria Math"/>
                                      </a:rPr>
                                    </m:ctrlPr>
                                  </m:sSupPr>
                                  <m:e>
                                    <m:r>
                                      <a:rPr lang="en-AU" b="0" i="1" smtClean="0">
                                        <a:latin typeface="Cambria Math"/>
                                      </a:rPr>
                                      <m:t>𝑡</m:t>
                                    </m:r>
                                  </m:e>
                                  <m:sup>
                                    <m:r>
                                      <a:rPr lang="en-AU" b="0" i="1" smtClean="0">
                                        <a:latin typeface="Cambria Math"/>
                                      </a:rPr>
                                      <m:t>2</m:t>
                                    </m:r>
                                  </m:sup>
                                </m:sSup>
                              </m:oMath>
                            </m:oMathPara>
                          </a14:m>
                          <a:endParaRPr lang="en-AU" dirty="0"/>
                        </a:p>
                      </a:txBody>
                      <a:tcPr/>
                    </a:tc>
                    <a:tc>
                      <a:txBody>
                        <a:bodyPr/>
                        <a:lstStyle/>
                        <a:p>
                          <a:pPr algn="ctr"/>
                          <a:r>
                            <a:rPr lang="en-AU" dirty="0" smtClean="0"/>
                            <a:t>v</a:t>
                          </a:r>
                          <a:r>
                            <a:rPr lang="en-AU" baseline="-25000" dirty="0" smtClean="0"/>
                            <a:t>0</a:t>
                          </a:r>
                          <a:endParaRPr lang="en-AU" baseline="-25000" dirty="0"/>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679178423"/>
                  </p:ext>
                </p:extLst>
              </p:nvPr>
            </p:nvGraphicFramePr>
            <p:xfrm>
              <a:off x="1115616" y="2420888"/>
              <a:ext cx="6624736" cy="2929700"/>
            </p:xfrm>
            <a:graphic>
              <a:graphicData uri="http://schemas.openxmlformats.org/drawingml/2006/table">
                <a:tbl>
                  <a:tblPr firstRow="1" bandRow="1">
                    <a:tableStyleId>{5C22544A-7EE6-4342-B048-85BDC9FD1C3A}</a:tableStyleId>
                  </a:tblPr>
                  <a:tblGrid>
                    <a:gridCol w="504056"/>
                    <a:gridCol w="3024336"/>
                    <a:gridCol w="3096344"/>
                  </a:tblGrid>
                  <a:tr h="370840">
                    <a:tc>
                      <a:txBody>
                        <a:bodyPr/>
                        <a:lstStyle/>
                        <a:p>
                          <a:pPr algn="ctr"/>
                          <a:endParaRPr lang="en-AU" dirty="0"/>
                        </a:p>
                      </a:txBody>
                      <a:tcPr/>
                    </a:tc>
                    <a:tc>
                      <a:txBody>
                        <a:bodyPr/>
                        <a:lstStyle/>
                        <a:p>
                          <a:pPr algn="ctr"/>
                          <a:r>
                            <a:rPr lang="en-AU" dirty="0" smtClean="0"/>
                            <a:t>Equations</a:t>
                          </a:r>
                          <a:r>
                            <a:rPr lang="en-AU" baseline="0" dirty="0" smtClean="0"/>
                            <a:t> of motion</a:t>
                          </a:r>
                          <a:endParaRPr lang="en-AU" dirty="0"/>
                        </a:p>
                      </a:txBody>
                      <a:tcPr/>
                    </a:tc>
                    <a:tc>
                      <a:txBody>
                        <a:bodyPr/>
                        <a:lstStyle/>
                        <a:p>
                          <a:pPr algn="ctr"/>
                          <a:r>
                            <a:rPr lang="en-AU" dirty="0" smtClean="0"/>
                            <a:t>Omitted quantity</a:t>
                          </a:r>
                          <a:endParaRPr lang="en-AU" dirty="0"/>
                        </a:p>
                      </a:txBody>
                      <a:tcPr/>
                    </a:tc>
                  </a:tr>
                  <a:tr h="606806">
                    <a:tc>
                      <a:txBody>
                        <a:bodyPr/>
                        <a:lstStyle/>
                        <a:p>
                          <a:pPr algn="ctr"/>
                          <a:r>
                            <a:rPr lang="en-AU" dirty="0" smtClean="0"/>
                            <a:t>1.</a:t>
                          </a:r>
                          <a:endParaRPr lang="en-AU" dirty="0"/>
                        </a:p>
                      </a:txBody>
                      <a:tcPr/>
                    </a:tc>
                    <a:tc>
                      <a:txBody>
                        <a:bodyPr/>
                        <a:lstStyle/>
                        <a:p>
                          <a:endParaRPr lang="en-US"/>
                        </a:p>
                      </a:txBody>
                      <a:tcPr>
                        <a:blipFill rotWithShape="1">
                          <a:blip r:embed="rId3"/>
                          <a:stretch>
                            <a:fillRect l="-16734" t="-66000" r="-102419" b="-320000"/>
                          </a:stretch>
                        </a:blipFill>
                      </a:tcPr>
                    </a:tc>
                    <a:tc>
                      <a:txBody>
                        <a:bodyPr/>
                        <a:lstStyle/>
                        <a:p>
                          <a:pPr algn="ctr"/>
                          <a:r>
                            <a:rPr lang="en-AU" dirty="0" smtClean="0"/>
                            <a:t>a</a:t>
                          </a:r>
                          <a:endParaRPr lang="en-AU" dirty="0"/>
                        </a:p>
                      </a:txBody>
                      <a:tcPr/>
                    </a:tc>
                  </a:tr>
                  <a:tr h="370840">
                    <a:tc>
                      <a:txBody>
                        <a:bodyPr/>
                        <a:lstStyle/>
                        <a:p>
                          <a:pPr algn="ctr"/>
                          <a:r>
                            <a:rPr lang="en-AU" dirty="0" smtClean="0"/>
                            <a:t>2.</a:t>
                          </a:r>
                          <a:endParaRPr lang="en-AU" dirty="0"/>
                        </a:p>
                      </a:txBody>
                      <a:tcPr/>
                    </a:tc>
                    <a:tc>
                      <a:txBody>
                        <a:bodyPr/>
                        <a:lstStyle/>
                        <a:p>
                          <a:endParaRPr lang="en-US"/>
                        </a:p>
                      </a:txBody>
                      <a:tcPr>
                        <a:blipFill rotWithShape="1">
                          <a:blip r:embed="rId3"/>
                          <a:stretch>
                            <a:fillRect l="-16734" t="-276667" r="-102419" b="-433333"/>
                          </a:stretch>
                        </a:blipFill>
                      </a:tcPr>
                    </a:tc>
                    <a:tc>
                      <a:txBody>
                        <a:bodyPr/>
                        <a:lstStyle/>
                        <a:p>
                          <a:pPr algn="ctr"/>
                          <a:r>
                            <a:rPr lang="en-AU" dirty="0" smtClean="0"/>
                            <a:t>s</a:t>
                          </a:r>
                          <a:endParaRPr lang="en-AU" dirty="0"/>
                        </a:p>
                      </a:txBody>
                      <a:tcPr/>
                    </a:tc>
                  </a:tr>
                  <a:tr h="371158">
                    <a:tc>
                      <a:txBody>
                        <a:bodyPr/>
                        <a:lstStyle/>
                        <a:p>
                          <a:pPr algn="ctr"/>
                          <a:r>
                            <a:rPr lang="en-AU" dirty="0" smtClean="0"/>
                            <a:t>3.</a:t>
                          </a:r>
                          <a:endParaRPr lang="en-AU" dirty="0"/>
                        </a:p>
                      </a:txBody>
                      <a:tcPr/>
                    </a:tc>
                    <a:tc>
                      <a:txBody>
                        <a:bodyPr/>
                        <a:lstStyle/>
                        <a:p>
                          <a:endParaRPr lang="en-US"/>
                        </a:p>
                      </a:txBody>
                      <a:tcPr>
                        <a:blipFill rotWithShape="1">
                          <a:blip r:embed="rId3"/>
                          <a:stretch>
                            <a:fillRect l="-16734" t="-370492" r="-102419" b="-326230"/>
                          </a:stretch>
                        </a:blipFill>
                      </a:tcPr>
                    </a:tc>
                    <a:tc>
                      <a:txBody>
                        <a:bodyPr/>
                        <a:lstStyle/>
                        <a:p>
                          <a:pPr algn="ctr"/>
                          <a:r>
                            <a:rPr lang="en-AU" dirty="0" smtClean="0"/>
                            <a:t>t</a:t>
                          </a:r>
                          <a:endParaRPr lang="en-AU" dirty="0"/>
                        </a:p>
                      </a:txBody>
                      <a:tcPr/>
                    </a:tc>
                  </a:tr>
                  <a:tr h="605028">
                    <a:tc>
                      <a:txBody>
                        <a:bodyPr/>
                        <a:lstStyle/>
                        <a:p>
                          <a:pPr algn="ctr"/>
                          <a:r>
                            <a:rPr lang="en-AU" dirty="0" smtClean="0"/>
                            <a:t>4.</a:t>
                          </a:r>
                          <a:endParaRPr lang="en-AU" dirty="0"/>
                        </a:p>
                      </a:txBody>
                      <a:tcPr/>
                    </a:tc>
                    <a:tc>
                      <a:txBody>
                        <a:bodyPr/>
                        <a:lstStyle/>
                        <a:p>
                          <a:endParaRPr lang="en-US"/>
                        </a:p>
                      </a:txBody>
                      <a:tcPr>
                        <a:blipFill rotWithShape="1">
                          <a:blip r:embed="rId3"/>
                          <a:stretch>
                            <a:fillRect l="-16734" t="-287000" r="-102419" b="-99000"/>
                          </a:stretch>
                        </a:blipFill>
                      </a:tcPr>
                    </a:tc>
                    <a:tc>
                      <a:txBody>
                        <a:bodyPr/>
                        <a:lstStyle/>
                        <a:p>
                          <a:pPr algn="ctr"/>
                          <a:r>
                            <a:rPr lang="en-AU" dirty="0" smtClean="0"/>
                            <a:t>v</a:t>
                          </a:r>
                          <a:endParaRPr lang="en-AU" dirty="0"/>
                        </a:p>
                      </a:txBody>
                      <a:tcPr/>
                    </a:tc>
                  </a:tr>
                  <a:tr h="605028">
                    <a:tc>
                      <a:txBody>
                        <a:bodyPr/>
                        <a:lstStyle/>
                        <a:p>
                          <a:pPr algn="ctr"/>
                          <a:r>
                            <a:rPr lang="en-AU" dirty="0" smtClean="0"/>
                            <a:t>5.</a:t>
                          </a:r>
                          <a:endParaRPr lang="en-AU" dirty="0"/>
                        </a:p>
                      </a:txBody>
                      <a:tcPr/>
                    </a:tc>
                    <a:tc>
                      <a:txBody>
                        <a:bodyPr/>
                        <a:lstStyle/>
                        <a:p>
                          <a:endParaRPr lang="en-US"/>
                        </a:p>
                      </a:txBody>
                      <a:tcPr>
                        <a:blipFill rotWithShape="1">
                          <a:blip r:embed="rId3"/>
                          <a:stretch>
                            <a:fillRect l="-16734" t="-390909" r="-102419"/>
                          </a:stretch>
                        </a:blipFill>
                      </a:tcPr>
                    </a:tc>
                    <a:tc>
                      <a:txBody>
                        <a:bodyPr/>
                        <a:lstStyle/>
                        <a:p>
                          <a:pPr algn="ctr"/>
                          <a:r>
                            <a:rPr lang="en-AU" dirty="0" smtClean="0"/>
                            <a:t>v</a:t>
                          </a:r>
                          <a:r>
                            <a:rPr lang="en-AU" baseline="-25000" dirty="0" smtClean="0"/>
                            <a:t>0</a:t>
                          </a:r>
                          <a:endParaRPr lang="en-AU" baseline="-25000" dirty="0"/>
                        </a:p>
                      </a:txBody>
                      <a:tcPr/>
                    </a:tc>
                  </a:tr>
                </a:tbl>
              </a:graphicData>
            </a:graphic>
          </p:graphicFrame>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Projectile with initial horizontal velocity</a:t>
            </a:r>
            <a:endParaRPr lang="en-AU" sz="3200" dirty="0"/>
          </a:p>
        </p:txBody>
      </p:sp>
      <p:pic>
        <p:nvPicPr>
          <p:cNvPr id="4098" name="Picture 2"/>
          <p:cNvPicPr>
            <a:picLocks noChangeAspect="1" noChangeArrowheads="1"/>
          </p:cNvPicPr>
          <p:nvPr/>
        </p:nvPicPr>
        <p:blipFill>
          <a:blip r:embed="rId3"/>
          <a:srcRect/>
          <a:stretch>
            <a:fillRect/>
          </a:stretch>
        </p:blipFill>
        <p:spPr bwMode="auto">
          <a:xfrm>
            <a:off x="428596" y="2071679"/>
            <a:ext cx="5215455" cy="3500462"/>
          </a:xfrm>
          <a:prstGeom prst="rect">
            <a:avLst/>
          </a:prstGeom>
          <a:noFill/>
          <a:ln w="9525">
            <a:noFill/>
            <a:miter lim="800000"/>
            <a:headEnd/>
            <a:tailEnd/>
          </a:ln>
          <a:effectLst/>
        </p:spPr>
      </p:pic>
      <p:sp>
        <p:nvSpPr>
          <p:cNvPr id="5" name="TextBox 4"/>
          <p:cNvSpPr txBox="1"/>
          <p:nvPr/>
        </p:nvSpPr>
        <p:spPr>
          <a:xfrm>
            <a:off x="5572132" y="2214554"/>
            <a:ext cx="3214710" cy="2954655"/>
          </a:xfrm>
          <a:prstGeom prst="rect">
            <a:avLst/>
          </a:prstGeom>
          <a:noFill/>
        </p:spPr>
        <p:txBody>
          <a:bodyPr wrap="square" rtlCol="0">
            <a:spAutoFit/>
          </a:bodyPr>
          <a:lstStyle/>
          <a:p>
            <a:pPr>
              <a:buFont typeface="Arial" pitchFamily="34" charset="0"/>
              <a:buChar char="•"/>
            </a:pPr>
            <a:r>
              <a:rPr lang="en-AU" sz="2400" dirty="0" smtClean="0"/>
              <a:t>Constant </a:t>
            </a:r>
            <a:r>
              <a:rPr lang="en-AU" sz="2400" i="1" dirty="0" smtClean="0"/>
              <a:t>horizontal velocity </a:t>
            </a:r>
            <a:r>
              <a:rPr lang="en-AU" sz="2400" dirty="0" smtClean="0"/>
              <a:t>(no forces acting)</a:t>
            </a:r>
          </a:p>
          <a:p>
            <a:pPr>
              <a:buFont typeface="Arial" pitchFamily="34" charset="0"/>
              <a:buChar char="•"/>
            </a:pPr>
            <a:endParaRPr lang="en-AU" sz="2400" dirty="0"/>
          </a:p>
          <a:p>
            <a:pPr>
              <a:buFont typeface="Arial" pitchFamily="34" charset="0"/>
              <a:buChar char="•"/>
            </a:pPr>
            <a:r>
              <a:rPr lang="en-AU" sz="2400" dirty="0" smtClean="0"/>
              <a:t>Increasing </a:t>
            </a:r>
            <a:r>
              <a:rPr lang="en-AU" sz="2400" i="1" dirty="0" smtClean="0"/>
              <a:t>vertical velocity</a:t>
            </a:r>
            <a:r>
              <a:rPr lang="en-AU" sz="2400" dirty="0" smtClean="0"/>
              <a:t> (due to force of gravity)</a:t>
            </a:r>
          </a:p>
          <a:p>
            <a:endParaRPr lang="en-AU" dirty="0"/>
          </a:p>
        </p:txBody>
      </p:sp>
      <p:sp>
        <p:nvSpPr>
          <p:cNvPr id="6" name="Slide Number Placeholder 5"/>
          <p:cNvSpPr>
            <a:spLocks noGrp="1"/>
          </p:cNvSpPr>
          <p:nvPr>
            <p:ph type="sldNum" sz="quarter" idx="12"/>
          </p:nvPr>
        </p:nvSpPr>
        <p:spPr/>
        <p:txBody>
          <a:bodyPr/>
          <a:lstStyle/>
          <a:p>
            <a:fld id="{18F61218-7696-47EE-929F-29610EA7E53A}" type="slidenum">
              <a:rPr lang="en-AU" smtClean="0"/>
              <a:pPr/>
              <a:t>5</a:t>
            </a:fld>
            <a:endParaRPr lang="en-AU"/>
          </a:p>
        </p:txBody>
      </p:sp>
      <p:sp>
        <p:nvSpPr>
          <p:cNvPr id="7" name="Footer Placeholder 6"/>
          <p:cNvSpPr>
            <a:spLocks noGrp="1"/>
          </p:cNvSpPr>
          <p:nvPr>
            <p:ph type="ftr" sz="quarter" idx="11"/>
          </p:nvPr>
        </p:nvSpPr>
        <p:spPr/>
        <p:txBody>
          <a:bodyPr/>
          <a:lstStyle/>
          <a:p>
            <a:r>
              <a:rPr lang="en-AU" smtClean="0"/>
              <a:t>Yr 12 Physics BHS Projectile Motion </a:t>
            </a: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Resultant velocity of projectile with initial horizontal velocity</a:t>
            </a:r>
            <a:endParaRPr lang="en-AU" dirty="0"/>
          </a:p>
        </p:txBody>
      </p:sp>
      <p:pic>
        <p:nvPicPr>
          <p:cNvPr id="20482" name="Picture 2"/>
          <p:cNvPicPr>
            <a:picLocks noGrp="1" noChangeAspect="1" noChangeArrowheads="1"/>
          </p:cNvPicPr>
          <p:nvPr>
            <p:ph idx="1"/>
          </p:nvPr>
        </p:nvPicPr>
        <p:blipFill>
          <a:blip r:embed="rId3"/>
          <a:srcRect/>
          <a:stretch>
            <a:fillRect/>
          </a:stretch>
        </p:blipFill>
        <p:spPr bwMode="auto">
          <a:xfrm>
            <a:off x="571472" y="2285992"/>
            <a:ext cx="5429288" cy="4163266"/>
          </a:xfrm>
          <a:prstGeom prst="rect">
            <a:avLst/>
          </a:prstGeom>
          <a:noFill/>
          <a:ln w="9525">
            <a:noFill/>
            <a:miter lim="800000"/>
            <a:headEnd/>
            <a:tailEnd/>
          </a:ln>
          <a:effectLst/>
        </p:spPr>
      </p:pic>
      <p:sp>
        <p:nvSpPr>
          <p:cNvPr id="5" name="Rectangle 4"/>
          <p:cNvSpPr/>
          <p:nvPr/>
        </p:nvSpPr>
        <p:spPr>
          <a:xfrm>
            <a:off x="6143636" y="2214554"/>
            <a:ext cx="2786082" cy="1477328"/>
          </a:xfrm>
          <a:prstGeom prst="rect">
            <a:avLst/>
          </a:prstGeom>
        </p:spPr>
        <p:txBody>
          <a:bodyPr wrap="square">
            <a:spAutoFit/>
          </a:bodyPr>
          <a:lstStyle/>
          <a:p>
            <a:r>
              <a:rPr lang="en-US" dirty="0" smtClean="0"/>
              <a:t>The path travelled can be seen to be the sum of the horizontal and vertical displacement vectors at each point in time.</a:t>
            </a:r>
            <a:endParaRPr lang="en-AU" dirty="0"/>
          </a:p>
        </p:txBody>
      </p:sp>
      <p:sp>
        <p:nvSpPr>
          <p:cNvPr id="6" name="Rectangle 5"/>
          <p:cNvSpPr/>
          <p:nvPr/>
        </p:nvSpPr>
        <p:spPr>
          <a:xfrm>
            <a:off x="6143636" y="4143380"/>
            <a:ext cx="2714676" cy="1754326"/>
          </a:xfrm>
          <a:prstGeom prst="rect">
            <a:avLst/>
          </a:prstGeom>
        </p:spPr>
        <p:txBody>
          <a:bodyPr wrap="square">
            <a:spAutoFit/>
          </a:bodyPr>
          <a:lstStyle/>
          <a:p>
            <a:r>
              <a:rPr lang="en-US" dirty="0" smtClean="0"/>
              <a:t>The velocity of the projectile at any point in time is the vector sum of the horizontal and vertical </a:t>
            </a:r>
            <a:r>
              <a:rPr lang="en-AU" dirty="0" smtClean="0"/>
              <a:t>velocity vectors as shown</a:t>
            </a:r>
            <a:endParaRPr lang="en-AU" dirty="0"/>
          </a:p>
        </p:txBody>
      </p:sp>
      <p:sp>
        <p:nvSpPr>
          <p:cNvPr id="7" name="Slide Number Placeholder 6"/>
          <p:cNvSpPr>
            <a:spLocks noGrp="1"/>
          </p:cNvSpPr>
          <p:nvPr>
            <p:ph type="sldNum" sz="quarter" idx="12"/>
          </p:nvPr>
        </p:nvSpPr>
        <p:spPr/>
        <p:txBody>
          <a:bodyPr/>
          <a:lstStyle/>
          <a:p>
            <a:fld id="{18F61218-7696-47EE-929F-29610EA7E53A}" type="slidenum">
              <a:rPr lang="en-AU" smtClean="0"/>
              <a:pPr/>
              <a:t>6</a:t>
            </a:fld>
            <a:endParaRPr lang="en-AU"/>
          </a:p>
        </p:txBody>
      </p:sp>
      <p:sp>
        <p:nvSpPr>
          <p:cNvPr id="8" name="Footer Placeholder 7"/>
          <p:cNvSpPr>
            <a:spLocks noGrp="1"/>
          </p:cNvSpPr>
          <p:nvPr>
            <p:ph type="ftr" sz="quarter" idx="11"/>
          </p:nvPr>
        </p:nvSpPr>
        <p:spPr/>
        <p:txBody>
          <a:bodyPr/>
          <a:lstStyle/>
          <a:p>
            <a:r>
              <a:rPr lang="en-AU" smtClean="0"/>
              <a:t>Yr 12 Physics BHS Projectile Motion </a:t>
            </a: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Calculations for projectiles with initial horizontal velocity</a:t>
            </a:r>
            <a:endParaRPr lang="en-AU"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000" dirty="0" smtClean="0"/>
                  <a:t>Note: A subscript </a:t>
                </a:r>
                <a:r>
                  <a:rPr lang="en-US" sz="2000" i="1" dirty="0" smtClean="0"/>
                  <a:t>V</a:t>
                </a:r>
                <a:r>
                  <a:rPr lang="en-US" sz="2000" dirty="0" smtClean="0"/>
                  <a:t> means the vertical component of a quantity; a subscript </a:t>
                </a:r>
                <a:r>
                  <a:rPr lang="en-US" sz="2000" i="1" dirty="0" smtClean="0"/>
                  <a:t>H</a:t>
                </a:r>
                <a:r>
                  <a:rPr lang="en-US" sz="2000" dirty="0" smtClean="0"/>
                  <a:t> means the horizontal component of a quantity.  </a:t>
                </a:r>
                <a:endParaRPr lang="en-US" sz="2000" dirty="0"/>
              </a:p>
              <a:p>
                <a:endParaRPr lang="en-US" sz="2000" dirty="0" smtClean="0"/>
              </a:p>
              <a:p>
                <a:r>
                  <a:rPr lang="en-US" sz="2000" dirty="0" err="1" smtClean="0"/>
                  <a:t>v</a:t>
                </a:r>
                <a:r>
                  <a:rPr lang="en-US" sz="2000" baseline="-25000" dirty="0" err="1" smtClean="0"/>
                  <a:t>H</a:t>
                </a:r>
                <a:r>
                  <a:rPr lang="en-US" sz="2000" dirty="0" smtClean="0"/>
                  <a:t> = horizontal velocity</a:t>
                </a:r>
              </a:p>
              <a:p>
                <a14:m>
                  <m:oMath xmlns:m="http://schemas.openxmlformats.org/officeDocument/2006/math">
                    <m:sSub>
                      <m:sSubPr>
                        <m:ctrlPr>
                          <a:rPr lang="en-US" sz="2000" i="1" smtClean="0">
                            <a:latin typeface="Cambria Math"/>
                          </a:rPr>
                        </m:ctrlPr>
                      </m:sSubPr>
                      <m:e>
                        <m:r>
                          <a:rPr lang="en-AU" sz="2000" b="0" i="1" smtClean="0">
                            <a:latin typeface="Cambria Math"/>
                          </a:rPr>
                          <m:t>𝑣</m:t>
                        </m:r>
                      </m:e>
                      <m:sub>
                        <m:r>
                          <a:rPr lang="en-AU" sz="2000" b="0" i="1" smtClean="0">
                            <a:latin typeface="Cambria Math"/>
                          </a:rPr>
                          <m:t>𝐻</m:t>
                        </m:r>
                      </m:sub>
                    </m:sSub>
                    <m:r>
                      <a:rPr lang="en-AU" sz="2000" b="0" i="1" smtClean="0">
                        <a:latin typeface="Cambria Math"/>
                      </a:rPr>
                      <m:t>=</m:t>
                    </m:r>
                    <m:r>
                      <a:rPr lang="en-AU" sz="2000" b="0" i="1" smtClean="0">
                        <a:latin typeface="Cambria Math"/>
                      </a:rPr>
                      <m:t>𝑣</m:t>
                    </m:r>
                    <m:func>
                      <m:funcPr>
                        <m:ctrlPr>
                          <a:rPr lang="en-AU" sz="2000" b="0" i="1" smtClean="0">
                            <a:latin typeface="Cambria Math"/>
                          </a:rPr>
                        </m:ctrlPr>
                      </m:funcPr>
                      <m:fName>
                        <m:r>
                          <m:rPr>
                            <m:sty m:val="p"/>
                          </m:rPr>
                          <a:rPr lang="en-AU" sz="2000" b="0" i="0" smtClean="0">
                            <a:latin typeface="Cambria Math"/>
                          </a:rPr>
                          <m:t>cos</m:t>
                        </m:r>
                      </m:fName>
                      <m:e>
                        <m:r>
                          <a:rPr lang="en-AU" sz="2000" b="0" i="1" smtClean="0">
                            <a:latin typeface="Cambria Math"/>
                            <a:ea typeface="Cambria Math"/>
                          </a:rPr>
                          <m:t>𝜃</m:t>
                        </m:r>
                      </m:e>
                    </m:func>
                  </m:oMath>
                </a14:m>
                <a:endParaRPr lang="en-US" sz="2000" dirty="0" smtClean="0"/>
              </a:p>
              <a:p>
                <a:pPr marL="109728" indent="0">
                  <a:buNone/>
                </a:pPr>
                <a:endParaRPr lang="en-US" sz="2000" dirty="0" smtClean="0"/>
              </a:p>
              <a:p>
                <a:r>
                  <a:rPr lang="en-US" sz="2000" dirty="0" err="1" smtClean="0"/>
                  <a:t>v</a:t>
                </a:r>
                <a:r>
                  <a:rPr lang="en-US" sz="2000" baseline="-25000" dirty="0" err="1" smtClean="0"/>
                  <a:t>V</a:t>
                </a:r>
                <a:r>
                  <a:rPr lang="en-US" sz="2000" dirty="0" smtClean="0"/>
                  <a:t> = vertical velocity</a:t>
                </a:r>
              </a:p>
              <a:p>
                <a14:m>
                  <m:oMath xmlns:m="http://schemas.openxmlformats.org/officeDocument/2006/math">
                    <m:sSub>
                      <m:sSubPr>
                        <m:ctrlPr>
                          <a:rPr lang="en-US" sz="2000" i="1" smtClean="0">
                            <a:latin typeface="Cambria Math"/>
                          </a:rPr>
                        </m:ctrlPr>
                      </m:sSubPr>
                      <m:e>
                        <m:r>
                          <a:rPr lang="en-AU" sz="2000" b="0" i="1" smtClean="0">
                            <a:latin typeface="Cambria Math"/>
                          </a:rPr>
                          <m:t>𝑣</m:t>
                        </m:r>
                      </m:e>
                      <m:sub>
                        <m:r>
                          <a:rPr lang="en-AU" sz="2000" b="0" i="1" smtClean="0">
                            <a:latin typeface="Cambria Math"/>
                          </a:rPr>
                          <m:t>𝑉</m:t>
                        </m:r>
                      </m:sub>
                    </m:sSub>
                    <m:r>
                      <a:rPr lang="en-AU" sz="2000" b="0" i="1" smtClean="0">
                        <a:latin typeface="Cambria Math"/>
                      </a:rPr>
                      <m:t>=</m:t>
                    </m:r>
                    <m:r>
                      <a:rPr lang="en-AU" sz="2000" b="0" i="1" smtClean="0">
                        <a:latin typeface="Cambria Math"/>
                      </a:rPr>
                      <m:t>𝑣</m:t>
                    </m:r>
                    <m:func>
                      <m:funcPr>
                        <m:ctrlPr>
                          <a:rPr lang="en-AU" sz="2000" b="0" i="1" smtClean="0">
                            <a:latin typeface="Cambria Math"/>
                          </a:rPr>
                        </m:ctrlPr>
                      </m:funcPr>
                      <m:fName>
                        <m:r>
                          <m:rPr>
                            <m:sty m:val="p"/>
                          </m:rPr>
                          <a:rPr lang="en-AU" sz="2000" b="0" i="0" smtClean="0">
                            <a:latin typeface="Cambria Math"/>
                          </a:rPr>
                          <m:t>sin</m:t>
                        </m:r>
                      </m:fName>
                      <m:e>
                        <m:r>
                          <a:rPr lang="en-AU" sz="2000" b="0" i="1" smtClean="0">
                            <a:latin typeface="Cambria Math"/>
                            <a:ea typeface="Cambria Math"/>
                          </a:rPr>
                          <m:t>𝜃</m:t>
                        </m:r>
                      </m:e>
                    </m:func>
                  </m:oMath>
                </a14:m>
                <a:endParaRPr lang="en-AU" sz="2000" b="0" dirty="0" smtClean="0"/>
              </a:p>
              <a:p>
                <a:endParaRPr lang="en-US" sz="2000" dirty="0" smtClean="0"/>
              </a:p>
              <a:p>
                <a:r>
                  <a:rPr lang="en-US" sz="2000" dirty="0" smtClean="0"/>
                  <a:t>The components are often referred to by their x and y counterparts to avoid confusion with multiple v’s</a:t>
                </a:r>
              </a:p>
              <a:p>
                <a:r>
                  <a:rPr lang="en-US" sz="2000" dirty="0" err="1" smtClean="0"/>
                  <a:t>v</a:t>
                </a:r>
                <a:r>
                  <a:rPr lang="en-US" sz="2000" baseline="-25000" dirty="0" err="1" smtClean="0"/>
                  <a:t>x</a:t>
                </a:r>
                <a:r>
                  <a:rPr lang="en-US" sz="2000" dirty="0" smtClean="0"/>
                  <a:t> = horizontal velocity and </a:t>
                </a:r>
                <a:r>
                  <a:rPr lang="en-US" sz="2000" dirty="0" err="1" smtClean="0"/>
                  <a:t>v</a:t>
                </a:r>
                <a:r>
                  <a:rPr lang="en-US" sz="2000" baseline="-25000" dirty="0" err="1" smtClean="0"/>
                  <a:t>y</a:t>
                </a:r>
                <a:r>
                  <a:rPr lang="en-US" sz="2000" dirty="0" smtClean="0"/>
                  <a:t> = vertical velocity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t="-845"/>
                </a:stretch>
              </a:blipFill>
            </p:spPr>
            <p:txBody>
              <a:bodyPr/>
              <a:lstStyle/>
              <a:p>
                <a:r>
                  <a:rPr lang="en-AU">
                    <a:noFill/>
                  </a:rPr>
                  <a:t> </a:t>
                </a:r>
              </a:p>
            </p:txBody>
          </p:sp>
        </mc:Fallback>
      </mc:AlternateContent>
      <p:sp>
        <p:nvSpPr>
          <p:cNvPr id="4" name="Slide Number Placeholder 3"/>
          <p:cNvSpPr>
            <a:spLocks noGrp="1"/>
          </p:cNvSpPr>
          <p:nvPr>
            <p:ph type="sldNum" sz="quarter" idx="12"/>
          </p:nvPr>
        </p:nvSpPr>
        <p:spPr/>
        <p:txBody>
          <a:bodyPr/>
          <a:lstStyle/>
          <a:p>
            <a:fld id="{18F61218-7696-47EE-929F-29610EA7E53A}" type="slidenum">
              <a:rPr lang="en-AU" smtClean="0"/>
              <a:pPr/>
              <a:t>7</a:t>
            </a:fld>
            <a:endParaRPr lang="en-AU"/>
          </a:p>
        </p:txBody>
      </p:sp>
      <p:sp>
        <p:nvSpPr>
          <p:cNvPr id="5" name="Footer Placeholder 4"/>
          <p:cNvSpPr>
            <a:spLocks noGrp="1"/>
          </p:cNvSpPr>
          <p:nvPr>
            <p:ph type="ftr" sz="quarter" idx="11"/>
          </p:nvPr>
        </p:nvSpPr>
        <p:spPr/>
        <p:txBody>
          <a:bodyPr/>
          <a:lstStyle/>
          <a:p>
            <a:r>
              <a:rPr lang="en-AU" smtClean="0"/>
              <a:t>Yr 12 Physics BHS Projectile Motion </a:t>
            </a:r>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Time</a:t>
            </a:r>
            <a:endParaRPr lang="en-AU" dirty="0"/>
          </a:p>
        </p:txBody>
      </p:sp>
      <p:sp>
        <p:nvSpPr>
          <p:cNvPr id="3" name="Content Placeholder 2"/>
          <p:cNvSpPr>
            <a:spLocks noGrp="1"/>
          </p:cNvSpPr>
          <p:nvPr>
            <p:ph idx="1"/>
          </p:nvPr>
        </p:nvSpPr>
        <p:spPr/>
        <p:txBody>
          <a:bodyPr/>
          <a:lstStyle/>
          <a:p>
            <a:r>
              <a:rPr lang="en-US" dirty="0" smtClean="0"/>
              <a:t>The time a projectile is in the air depends only on the </a:t>
            </a:r>
            <a:r>
              <a:rPr lang="en-US" u="sng" dirty="0" smtClean="0"/>
              <a:t>vertical component </a:t>
            </a:r>
            <a:r>
              <a:rPr lang="en-US" dirty="0" smtClean="0"/>
              <a:t>of its velocity. </a:t>
            </a:r>
            <a:endParaRPr lang="en-US" dirty="0" smtClean="0"/>
          </a:p>
          <a:p>
            <a:r>
              <a:rPr lang="en-US" dirty="0" smtClean="0"/>
              <a:t>The height of the projectile and the time it is in the air are related by the equation:</a:t>
            </a:r>
            <a:endParaRPr lang="en-AU" dirty="0" smtClean="0"/>
          </a:p>
          <a:p>
            <a:endParaRPr lang="en-AU" dirty="0"/>
          </a:p>
        </p:txBody>
      </p:sp>
      <p:sp>
        <p:nvSpPr>
          <p:cNvPr id="6" name="Slide Number Placeholder 5"/>
          <p:cNvSpPr>
            <a:spLocks noGrp="1"/>
          </p:cNvSpPr>
          <p:nvPr>
            <p:ph type="sldNum" sz="quarter" idx="12"/>
          </p:nvPr>
        </p:nvSpPr>
        <p:spPr/>
        <p:txBody>
          <a:bodyPr/>
          <a:lstStyle/>
          <a:p>
            <a:fld id="{18F61218-7696-47EE-929F-29610EA7E53A}" type="slidenum">
              <a:rPr lang="en-AU" smtClean="0"/>
              <a:pPr/>
              <a:t>8</a:t>
            </a:fld>
            <a:endParaRPr lang="en-AU"/>
          </a:p>
        </p:txBody>
      </p:sp>
      <p:sp>
        <p:nvSpPr>
          <p:cNvPr id="7" name="Footer Placeholder 6"/>
          <p:cNvSpPr>
            <a:spLocks noGrp="1"/>
          </p:cNvSpPr>
          <p:nvPr>
            <p:ph type="ftr" sz="quarter" idx="11"/>
          </p:nvPr>
        </p:nvSpPr>
        <p:spPr/>
        <p:txBody>
          <a:bodyPr/>
          <a:lstStyle/>
          <a:p>
            <a:r>
              <a:rPr lang="en-AU" smtClean="0"/>
              <a:t>Yr 12 Physics BHS Projectile Motion </a:t>
            </a:r>
            <a:endParaRPr lang="en-AU"/>
          </a:p>
        </p:txBody>
      </p:sp>
      <mc:AlternateContent xmlns:mc="http://schemas.openxmlformats.org/markup-compatibility/2006" xmlns:a14="http://schemas.microsoft.com/office/drawing/2010/main">
        <mc:Choice Requires="a14">
          <p:sp>
            <p:nvSpPr>
              <p:cNvPr id="8" name="TextBox 7"/>
              <p:cNvSpPr txBox="1"/>
              <p:nvPr/>
            </p:nvSpPr>
            <p:spPr>
              <a:xfrm>
                <a:off x="3005625" y="4581128"/>
                <a:ext cx="2636366" cy="61093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AU" b="0" i="1" smtClean="0">
                              <a:latin typeface="Cambria Math"/>
                            </a:rPr>
                          </m:ctrlPr>
                        </m:accPr>
                        <m:e>
                          <m:r>
                            <a:rPr lang="en-AU" b="0" i="1" smtClean="0">
                              <a:latin typeface="Cambria Math"/>
                            </a:rPr>
                            <m:t>𝑠</m:t>
                          </m:r>
                        </m:e>
                      </m:acc>
                      <m:r>
                        <a:rPr lang="en-AU" b="0" i="1" smtClean="0">
                          <a:latin typeface="Cambria Math"/>
                        </a:rPr>
                        <m:t>=</m:t>
                      </m:r>
                      <m:sSub>
                        <m:sSubPr>
                          <m:ctrlPr>
                            <a:rPr lang="en-AU" b="0" i="1" smtClean="0">
                              <a:latin typeface="Cambria Math"/>
                            </a:rPr>
                          </m:ctrlPr>
                        </m:sSubPr>
                        <m:e>
                          <m:acc>
                            <m:accPr>
                              <m:chr m:val="⃗"/>
                              <m:ctrlPr>
                                <a:rPr lang="en-AU" b="0" i="1" smtClean="0">
                                  <a:latin typeface="Cambria Math"/>
                                </a:rPr>
                              </m:ctrlPr>
                            </m:accPr>
                            <m:e>
                              <m:r>
                                <a:rPr lang="en-AU" i="1">
                                  <a:latin typeface="Cambria Math"/>
                                </a:rPr>
                                <m:t>𝑣</m:t>
                              </m:r>
                            </m:e>
                          </m:acc>
                        </m:e>
                        <m:sub>
                          <m:r>
                            <a:rPr lang="en-AU" b="0" i="1" smtClean="0">
                              <a:latin typeface="Cambria Math"/>
                            </a:rPr>
                            <m:t>0</m:t>
                          </m:r>
                        </m:sub>
                      </m:sSub>
                      <m:r>
                        <a:rPr lang="en-AU" b="0" i="1" smtClean="0">
                          <a:latin typeface="Cambria Math"/>
                        </a:rPr>
                        <m:t>𝑡</m:t>
                      </m:r>
                      <m:r>
                        <a:rPr lang="en-AU" b="0" i="1" smtClean="0">
                          <a:latin typeface="Cambria Math"/>
                        </a:rPr>
                        <m:t>+</m:t>
                      </m:r>
                      <m:f>
                        <m:fPr>
                          <m:ctrlPr>
                            <a:rPr lang="en-AU" b="0" i="1" smtClean="0">
                              <a:latin typeface="Cambria Math"/>
                            </a:rPr>
                          </m:ctrlPr>
                        </m:fPr>
                        <m:num>
                          <m:r>
                            <a:rPr lang="en-AU" b="0" i="1" smtClean="0">
                              <a:latin typeface="Cambria Math"/>
                            </a:rPr>
                            <m:t>1</m:t>
                          </m:r>
                        </m:num>
                        <m:den>
                          <m:r>
                            <a:rPr lang="en-AU" b="0" i="1" smtClean="0">
                              <a:latin typeface="Cambria Math"/>
                            </a:rPr>
                            <m:t>2</m:t>
                          </m:r>
                        </m:den>
                      </m:f>
                      <m:acc>
                        <m:accPr>
                          <m:chr m:val="⃗"/>
                          <m:ctrlPr>
                            <a:rPr lang="en-AU" b="0" i="1" smtClean="0">
                              <a:latin typeface="Cambria Math"/>
                            </a:rPr>
                          </m:ctrlPr>
                        </m:accPr>
                        <m:e>
                          <m:r>
                            <a:rPr lang="en-AU" b="0" i="1" smtClean="0">
                              <a:latin typeface="Cambria Math"/>
                            </a:rPr>
                            <m:t>𝑎</m:t>
                          </m:r>
                        </m:e>
                      </m:acc>
                      <m:sSup>
                        <m:sSupPr>
                          <m:ctrlPr>
                            <a:rPr lang="en-AU" b="0" i="1" smtClean="0">
                              <a:latin typeface="Cambria Math"/>
                            </a:rPr>
                          </m:ctrlPr>
                        </m:sSupPr>
                        <m:e>
                          <m:r>
                            <a:rPr lang="en-AU" b="0" i="1" smtClean="0">
                              <a:latin typeface="Cambria Math"/>
                            </a:rPr>
                            <m:t>𝑡</m:t>
                          </m:r>
                        </m:e>
                        <m:sup>
                          <m:r>
                            <a:rPr lang="en-AU" b="0" i="1" smtClean="0">
                              <a:latin typeface="Cambria Math"/>
                            </a:rPr>
                            <m:t>2</m:t>
                          </m:r>
                        </m:sup>
                      </m:sSup>
                    </m:oMath>
                  </m:oMathPara>
                </a14:m>
                <a:endParaRPr lang="en-AU" dirty="0"/>
              </a:p>
            </p:txBody>
          </p:sp>
        </mc:Choice>
        <mc:Fallback xmlns="">
          <p:sp>
            <p:nvSpPr>
              <p:cNvPr id="8" name="TextBox 7"/>
              <p:cNvSpPr txBox="1">
                <a:spLocks noRot="1" noChangeAspect="1" noMove="1" noResize="1" noEditPoints="1" noAdjustHandles="1" noChangeArrowheads="1" noChangeShapeType="1" noTextEdit="1"/>
              </p:cNvSpPr>
              <p:nvPr/>
            </p:nvSpPr>
            <p:spPr>
              <a:xfrm>
                <a:off x="3005625" y="4581128"/>
                <a:ext cx="2636366" cy="610936"/>
              </a:xfrm>
              <a:prstGeom prst="rect">
                <a:avLst/>
              </a:prstGeom>
              <a:blipFill rotWithShape="1">
                <a:blip r:embed="rId3"/>
                <a:stretch>
                  <a:fillRect/>
                </a:stretch>
              </a:blipFill>
            </p:spPr>
            <p:txBody>
              <a:bodyPr/>
              <a:lstStyle/>
              <a:p>
                <a:r>
                  <a:rPr lang="en-AU">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Range</a:t>
            </a:r>
            <a:endParaRPr lang="en-AU" dirty="0"/>
          </a:p>
        </p:txBody>
      </p:sp>
      <p:sp>
        <p:nvSpPr>
          <p:cNvPr id="3" name="Content Placeholder 2"/>
          <p:cNvSpPr>
            <a:spLocks noGrp="1"/>
          </p:cNvSpPr>
          <p:nvPr>
            <p:ph idx="1"/>
          </p:nvPr>
        </p:nvSpPr>
        <p:spPr/>
        <p:txBody>
          <a:bodyPr/>
          <a:lstStyle/>
          <a:p>
            <a:r>
              <a:rPr lang="en-US" dirty="0" smtClean="0"/>
              <a:t>The range is the horizontal distance a projectile travels from its starting point until it reaches the ground or stops at some obstacle. </a:t>
            </a:r>
            <a:endParaRPr lang="en-US" dirty="0" smtClean="0"/>
          </a:p>
          <a:p>
            <a:r>
              <a:rPr lang="en-US" dirty="0" smtClean="0"/>
              <a:t>It </a:t>
            </a:r>
            <a:r>
              <a:rPr lang="en-US" dirty="0" smtClean="0"/>
              <a:t>depends on both the time of flight and the horizontal velocity component. </a:t>
            </a:r>
            <a:endParaRPr lang="en-US" dirty="0" smtClean="0"/>
          </a:p>
          <a:p>
            <a:r>
              <a:rPr lang="en-US" dirty="0" smtClean="0"/>
              <a:t>Since </a:t>
            </a:r>
            <a:r>
              <a:rPr lang="en-US" dirty="0" smtClean="0"/>
              <a:t>the horizontal velocity is constant the relationship is given by the equation:</a:t>
            </a:r>
            <a:endParaRPr lang="en-AU" dirty="0"/>
          </a:p>
        </p:txBody>
      </p:sp>
      <p:sp>
        <p:nvSpPr>
          <p:cNvPr id="5" name="Slide Number Placeholder 4"/>
          <p:cNvSpPr>
            <a:spLocks noGrp="1"/>
          </p:cNvSpPr>
          <p:nvPr>
            <p:ph type="sldNum" sz="quarter" idx="12"/>
          </p:nvPr>
        </p:nvSpPr>
        <p:spPr/>
        <p:txBody>
          <a:bodyPr/>
          <a:lstStyle/>
          <a:p>
            <a:fld id="{18F61218-7696-47EE-929F-29610EA7E53A}" type="slidenum">
              <a:rPr lang="en-AU" smtClean="0"/>
              <a:pPr/>
              <a:t>9</a:t>
            </a:fld>
            <a:endParaRPr lang="en-AU"/>
          </a:p>
        </p:txBody>
      </p:sp>
      <p:sp>
        <p:nvSpPr>
          <p:cNvPr id="6" name="Footer Placeholder 5"/>
          <p:cNvSpPr>
            <a:spLocks noGrp="1"/>
          </p:cNvSpPr>
          <p:nvPr>
            <p:ph type="ftr" sz="quarter" idx="11"/>
          </p:nvPr>
        </p:nvSpPr>
        <p:spPr/>
        <p:txBody>
          <a:bodyPr/>
          <a:lstStyle/>
          <a:p>
            <a:r>
              <a:rPr lang="en-AU" smtClean="0"/>
              <a:t>Yr 12 Physics BHS Projectile Motion </a:t>
            </a:r>
            <a:endParaRPr lang="en-AU"/>
          </a:p>
        </p:txBody>
      </p:sp>
      <mc:AlternateContent xmlns:mc="http://schemas.openxmlformats.org/markup-compatibility/2006">
        <mc:Choice xmlns:a14="http://schemas.microsoft.com/office/drawing/2010/main" Requires="a14">
          <p:sp>
            <p:nvSpPr>
              <p:cNvPr id="7" name="TextBox 6"/>
              <p:cNvSpPr txBox="1"/>
              <p:nvPr/>
            </p:nvSpPr>
            <p:spPr>
              <a:xfrm>
                <a:off x="3157364" y="5584523"/>
                <a:ext cx="2088232" cy="56663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latin typeface="Cambria Math"/>
                        </a:rPr>
                        <m:t>𝑣</m:t>
                      </m:r>
                      <m:r>
                        <a:rPr lang="en-AU" b="0" i="1" smtClean="0">
                          <a:latin typeface="Cambria Math"/>
                        </a:rPr>
                        <m:t>=</m:t>
                      </m:r>
                      <m:f>
                        <m:fPr>
                          <m:ctrlPr>
                            <a:rPr lang="en-AU" b="0" i="1" smtClean="0">
                              <a:latin typeface="Cambria Math"/>
                            </a:rPr>
                          </m:ctrlPr>
                        </m:fPr>
                        <m:num>
                          <m:r>
                            <a:rPr lang="en-AU" b="0" i="1" smtClean="0">
                              <a:latin typeface="Cambria Math"/>
                            </a:rPr>
                            <m:t>𝑠</m:t>
                          </m:r>
                        </m:num>
                        <m:den>
                          <m:r>
                            <a:rPr lang="en-AU" b="0" i="1" smtClean="0">
                              <a:latin typeface="Cambria Math"/>
                            </a:rPr>
                            <m:t>𝑡</m:t>
                          </m:r>
                        </m:den>
                      </m:f>
                    </m:oMath>
                  </m:oMathPara>
                </a14:m>
                <a:endParaRPr lang="en-AU" dirty="0"/>
              </a:p>
            </p:txBody>
          </p:sp>
        </mc:Choice>
        <mc:Fallback>
          <p:sp>
            <p:nvSpPr>
              <p:cNvPr id="7" name="TextBox 6"/>
              <p:cNvSpPr txBox="1">
                <a:spLocks noRot="1" noChangeAspect="1" noMove="1" noResize="1" noEditPoints="1" noAdjustHandles="1" noChangeArrowheads="1" noChangeShapeType="1" noTextEdit="1"/>
              </p:cNvSpPr>
              <p:nvPr/>
            </p:nvSpPr>
            <p:spPr>
              <a:xfrm>
                <a:off x="3157364" y="5584523"/>
                <a:ext cx="2088232" cy="566630"/>
              </a:xfrm>
              <a:prstGeom prst="rect">
                <a:avLst/>
              </a:prstGeom>
              <a:blipFill rotWithShape="1">
                <a:blip r:embed="rId3"/>
                <a:stretch>
                  <a:fillRect/>
                </a:stretch>
              </a:blipFill>
            </p:spPr>
            <p:txBody>
              <a:bodyPr/>
              <a:lstStyle/>
              <a:p>
                <a:r>
                  <a:rPr lang="en-AU">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3719</TotalTime>
  <Words>2740</Words>
  <Application>Microsoft Office PowerPoint</Application>
  <PresentationFormat>On-screen Show (4:3)</PresentationFormat>
  <Paragraphs>342</Paragraphs>
  <Slides>37</Slides>
  <Notes>31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Urban</vt:lpstr>
      <vt:lpstr>Equation</vt:lpstr>
      <vt:lpstr>Projectile Motion</vt:lpstr>
      <vt:lpstr>A little history of projectile motion</vt:lpstr>
      <vt:lpstr>Recall Newton’s 3 Laws of Motion</vt:lpstr>
      <vt:lpstr> Equations of motion</vt:lpstr>
      <vt:lpstr>Projectile with initial horizontal velocity</vt:lpstr>
      <vt:lpstr>Resultant velocity of projectile with initial horizontal velocity</vt:lpstr>
      <vt:lpstr>Calculations for projectiles with initial horizontal velocity</vt:lpstr>
      <vt:lpstr>Time</vt:lpstr>
      <vt:lpstr>Range</vt:lpstr>
      <vt:lpstr>Velocity at any point in time</vt:lpstr>
      <vt:lpstr>if time has not been calculated</vt:lpstr>
      <vt:lpstr>Example 1.1</vt:lpstr>
      <vt:lpstr>Find the time to reach the floor</vt:lpstr>
      <vt:lpstr>Find the distance from the table at which the marble lands</vt:lpstr>
      <vt:lpstr>Final velocity of the marble</vt:lpstr>
      <vt:lpstr>Projectiles with initial velocity at an angle to the horizontal</vt:lpstr>
      <vt:lpstr>Resultant velocity of projectile with initial velocity at an angle</vt:lpstr>
      <vt:lpstr>Time &amp; range</vt:lpstr>
      <vt:lpstr>Time &amp; range</vt:lpstr>
      <vt:lpstr>Example 1.2</vt:lpstr>
      <vt:lpstr>PowerPoint Presentation</vt:lpstr>
      <vt:lpstr>PowerPoint Presentation</vt:lpstr>
      <vt:lpstr>PowerPoint Presentation</vt:lpstr>
      <vt:lpstr>Example 1.3</vt:lpstr>
      <vt:lpstr>PowerPoint Presentation</vt:lpstr>
      <vt:lpstr>Find the time that the water takes to reach a height of 0.83 m</vt:lpstr>
      <vt:lpstr>Relationship between ground level launch angle and range</vt:lpstr>
      <vt:lpstr>Bi level projectiles</vt:lpstr>
      <vt:lpstr>PowerPoint Presentation</vt:lpstr>
      <vt:lpstr>PowerPoint Presentation</vt:lpstr>
      <vt:lpstr>Effect of air resistance on the horizontal and vertical components of velocity</vt:lpstr>
      <vt:lpstr>The Effect of Air Resistance: Time of Flight</vt:lpstr>
      <vt:lpstr>The Effect of Air Resistance: Range</vt:lpstr>
      <vt:lpstr>Projectiles in Sport: Air Resistance</vt:lpstr>
      <vt:lpstr>The Effect of Air Resistance: Variables</vt:lpstr>
      <vt:lpstr>Projectiles in Sport: Range</vt:lpstr>
      <vt:lpstr>Projectiles in Sport: Air Resistance</vt:lpstr>
    </vt:vector>
  </TitlesOfParts>
  <Company>Birdwood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 Motion</dc:title>
  <dc:creator>Mike Duivesteyn</dc:creator>
  <cp:lastModifiedBy>chris barratt</cp:lastModifiedBy>
  <cp:revision>55</cp:revision>
  <dcterms:created xsi:type="dcterms:W3CDTF">2007-12-11T03:01:38Z</dcterms:created>
  <dcterms:modified xsi:type="dcterms:W3CDTF">2017-01-17T04:46:09Z</dcterms:modified>
</cp:coreProperties>
</file>