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65" r:id="rId16"/>
    <p:sldId id="277" r:id="rId17"/>
    <p:sldId id="278" r:id="rId18"/>
    <p:sldId id="280" r:id="rId19"/>
    <p:sldId id="279" r:id="rId20"/>
    <p:sldId id="264" r:id="rId21"/>
    <p:sldId id="263" r:id="rId22"/>
    <p:sldId id="281" r:id="rId23"/>
    <p:sldId id="282" r:id="rId24"/>
    <p:sldId id="283" r:id="rId25"/>
    <p:sldId id="285" r:id="rId26"/>
    <p:sldId id="284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>
        <p:scale>
          <a:sx n="74" d="100"/>
          <a:sy n="74" d="100"/>
        </p:scale>
        <p:origin x="-125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04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0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73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08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10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9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72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45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25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50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43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F65789B-FB90-42D0-9768-30003AC8BCD0}" type="datetimeFigureOut">
              <a:rPr lang="en-AU" smtClean="0"/>
              <a:t>25/09/2017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B544E40-A842-4E9D-A395-82D275961B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hg5xE196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yperphysics.phy-astr.gsu.edu/hbase/nucene/control.html#c2" TargetMode="External"/><Relationship Id="rId3" Type="http://schemas.openxmlformats.org/officeDocument/2006/relationships/hyperlink" Target="https://www.youtube.com/watch?v=5Zu3ZdEvz8M" TargetMode="External"/><Relationship Id="rId7" Type="http://schemas.openxmlformats.org/officeDocument/2006/relationships/hyperlink" Target="https://www.youtube.com/watch?v=Qthg5xE196w" TargetMode="External"/><Relationship Id="rId2" Type="http://schemas.openxmlformats.org/officeDocument/2006/relationships/hyperlink" Target="http://tinyurl.com/q48jpc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VbLlnmxIbY" TargetMode="External"/><Relationship Id="rId5" Type="http://schemas.openxmlformats.org/officeDocument/2006/relationships/hyperlink" Target="https://www.youtube.com/watch?v=HEYbgyL5n1g" TargetMode="External"/><Relationship Id="rId4" Type="http://schemas.openxmlformats.org/officeDocument/2006/relationships/hyperlink" Target="https://www.youtube.com/watch?v=rcOFV4y5z8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EYbgyL5n1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VbLlnmxIb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cOFV4y5z8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Nuclear fission and fusion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3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Moderators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Moderators slow down neutrons by </a:t>
            </a:r>
            <a:r>
              <a:rPr lang="en-AU" sz="2400" b="1" dirty="0"/>
              <a:t>collisions</a:t>
            </a:r>
            <a:r>
              <a:rPr lang="en-AU" sz="2400" dirty="0"/>
              <a:t>. </a:t>
            </a:r>
            <a:endParaRPr lang="en-AU" sz="2400" dirty="0" smtClean="0"/>
          </a:p>
          <a:p>
            <a:r>
              <a:rPr lang="en-AU" sz="2400" dirty="0" smtClean="0"/>
              <a:t>Collisions </a:t>
            </a:r>
            <a:r>
              <a:rPr lang="en-AU" sz="2400" dirty="0"/>
              <a:t>with the neutrons </a:t>
            </a:r>
            <a:r>
              <a:rPr lang="en-AU" sz="2400" b="1" dirty="0"/>
              <a:t>dissipate</a:t>
            </a:r>
            <a:r>
              <a:rPr lang="en-AU" sz="2400" dirty="0"/>
              <a:t> the kinetic energy of the neutrons and </a:t>
            </a:r>
            <a:r>
              <a:rPr lang="en-AU" sz="2400" b="1" dirty="0"/>
              <a:t>transfers</a:t>
            </a:r>
            <a:r>
              <a:rPr lang="en-AU" sz="2400" dirty="0"/>
              <a:t> energy to the moderator.</a:t>
            </a:r>
          </a:p>
          <a:p>
            <a:r>
              <a:rPr lang="en-AU" sz="2400" dirty="0"/>
              <a:t>Moderators need to be </a:t>
            </a:r>
            <a:r>
              <a:rPr lang="en-AU" sz="2400" b="1" dirty="0"/>
              <a:t>low </a:t>
            </a:r>
            <a:r>
              <a:rPr lang="en-AU" sz="2400" dirty="0"/>
              <a:t>mass</a:t>
            </a:r>
            <a:r>
              <a:rPr lang="en-AU" sz="2400" b="1" dirty="0"/>
              <a:t> </a:t>
            </a:r>
            <a:r>
              <a:rPr lang="en-AU" sz="2400" dirty="0"/>
              <a:t>nuclei, so that kinetic energy can be transferred from the neutron to the moderator</a:t>
            </a:r>
            <a:r>
              <a:rPr lang="en-AU" sz="2400" dirty="0" smtClean="0"/>
              <a:t>.</a:t>
            </a:r>
          </a:p>
          <a:p>
            <a:endParaRPr lang="en-AU" sz="2400" dirty="0"/>
          </a:p>
          <a:p>
            <a:r>
              <a:rPr lang="en-AU" sz="2400" dirty="0" smtClean="0"/>
              <a:t>For example: deuterium and carbon</a:t>
            </a: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915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Enrichment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400" dirty="0" smtClean="0"/>
                  <a:t>The majority of the uranium fuel used in the reactor is uranium-238. </a:t>
                </a:r>
              </a:p>
              <a:p>
                <a:r>
                  <a:rPr lang="en-AU" sz="2400" dirty="0" smtClean="0"/>
                  <a:t>Slow neutrons </a:t>
                </a:r>
                <a:r>
                  <a:rPr lang="en-AU" sz="2400" dirty="0"/>
                  <a:t>minimise the </a:t>
                </a:r>
                <a:r>
                  <a:rPr lang="en-AU" sz="2400" b="1" dirty="0"/>
                  <a:t>absorption</a:t>
                </a:r>
                <a:r>
                  <a:rPr lang="en-AU" sz="2400" dirty="0"/>
                  <a:t> of the neutrons by the uranium-238 isotope: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238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239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AU" sz="2400" dirty="0"/>
              </a:p>
              <a:p>
                <a:r>
                  <a:rPr lang="en-AU" sz="2400" dirty="0" smtClean="0"/>
                  <a:t>Many of the neutrons will be absorbed by surrounding nuclei or escape, which does not help in maintaining a sustained chain reaction!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22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5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/>
              <a:t>To overcome this:</a:t>
            </a:r>
          </a:p>
          <a:p>
            <a:pPr lvl="0"/>
            <a:r>
              <a:rPr lang="en-AU" sz="2400" dirty="0"/>
              <a:t>The `core reaction’ is covered with a </a:t>
            </a:r>
            <a:r>
              <a:rPr lang="en-AU" sz="2400" b="1" dirty="0"/>
              <a:t>reflector blanket </a:t>
            </a:r>
            <a:r>
              <a:rPr lang="en-AU" sz="2400" dirty="0"/>
              <a:t>to reflect the slow neutrons back into the core.</a:t>
            </a:r>
          </a:p>
          <a:p>
            <a:pPr lvl="0"/>
            <a:r>
              <a:rPr lang="en-AU" sz="2400" dirty="0"/>
              <a:t>The mass of the fuel needs to be able to maintain the chain reaction, also called the </a:t>
            </a:r>
            <a:r>
              <a:rPr lang="en-AU" sz="2400" b="1" dirty="0"/>
              <a:t>critical mass</a:t>
            </a:r>
            <a:r>
              <a:rPr lang="en-AU" sz="2400" dirty="0"/>
              <a:t>.</a:t>
            </a:r>
          </a:p>
          <a:p>
            <a:pPr marL="0" indent="0">
              <a:buNone/>
            </a:pPr>
            <a:r>
              <a:rPr lang="en-AU" sz="2400" dirty="0"/>
              <a:t>Naturally occurring uranium does not have enough uranium-235 to maintain a chain </a:t>
            </a:r>
            <a:r>
              <a:rPr lang="en-AU" sz="2400" dirty="0" smtClean="0"/>
              <a:t>reaction.</a:t>
            </a:r>
          </a:p>
          <a:p>
            <a:pPr marL="0" indent="0">
              <a:buNone/>
            </a:pPr>
            <a:r>
              <a:rPr lang="en-AU" sz="2400" dirty="0" smtClean="0"/>
              <a:t>The </a:t>
            </a:r>
            <a:r>
              <a:rPr lang="en-AU" sz="2400" dirty="0"/>
              <a:t>natural ore has to be enriched to increase the percentage of uranium-235, the increase is typically between 2 and 4%.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12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</a:t>
            </a:r>
            <a:r>
              <a:rPr lang="en-AU" dirty="0" err="1" smtClean="0"/>
              <a:t>MAss</a:t>
            </a:r>
            <a:endParaRPr lang="en-AU" dirty="0"/>
          </a:p>
        </p:txBody>
      </p:sp>
      <p:pic>
        <p:nvPicPr>
          <p:cNvPr id="3074" name="Picture 2" descr="https://upload.wikimedia.org/wikipedia/commons/thumb/4/46/Critical_mass.svg/251px-Critical_ma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80026" y="-888129"/>
            <a:ext cx="3561321" cy="72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2327" y="4063122"/>
            <a:ext cx="86259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 smtClean="0"/>
              <a:t>Left:</a:t>
            </a:r>
            <a:r>
              <a:rPr lang="en-AU" dirty="0" smtClean="0"/>
              <a:t> </a:t>
            </a:r>
            <a:r>
              <a:rPr lang="en-AU" dirty="0"/>
              <a:t>A sphere of fissile material is too small to allow the chain reaction to become self-sustaining as neutrons generated by fissions can too easily escape.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i="1" dirty="0"/>
              <a:t>Middle:</a:t>
            </a:r>
            <a:r>
              <a:rPr lang="en-AU" dirty="0"/>
              <a:t> By increasing the mass of the sphere to a critical mass, the reaction can become self-sustaining.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i="1" dirty="0" smtClean="0"/>
              <a:t>Right:</a:t>
            </a:r>
            <a:r>
              <a:rPr lang="en-AU" dirty="0" smtClean="0"/>
              <a:t> </a:t>
            </a:r>
            <a:r>
              <a:rPr lang="en-AU" dirty="0"/>
              <a:t>Surrounding the original sphere with a neutron reflector increases the efficiency of the reactions and also allows the reaction to become self-sustaining.</a:t>
            </a:r>
          </a:p>
        </p:txBody>
      </p:sp>
    </p:spTree>
    <p:extLst>
      <p:ext uri="{BB962C8B-B14F-4D97-AF65-F5344CB8AC3E}">
        <p14:creationId xmlns:p14="http://schemas.microsoft.com/office/powerpoint/2010/main" val="25966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Application: Fission nuclear </a:t>
            </a:r>
            <a:r>
              <a:rPr lang="en-AU" b="1" dirty="0" smtClean="0"/>
              <a:t>power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We will consider a </a:t>
            </a:r>
            <a:r>
              <a:rPr lang="en-AU" b="1" dirty="0" smtClean="0"/>
              <a:t>water </a:t>
            </a:r>
            <a:r>
              <a:rPr lang="en-AU" b="1" dirty="0"/>
              <a:t>moderated</a:t>
            </a:r>
            <a:r>
              <a:rPr lang="en-AU" dirty="0"/>
              <a:t> power reactor</a:t>
            </a:r>
            <a:r>
              <a:rPr lang="en-AU" dirty="0" smtClean="0"/>
              <a:t>.</a:t>
            </a:r>
          </a:p>
          <a:p>
            <a:r>
              <a:rPr lang="en-AU" dirty="0"/>
              <a:t>The basic parts of a nuclear reactor are:</a:t>
            </a:r>
          </a:p>
          <a:p>
            <a:pPr lvl="0"/>
            <a:r>
              <a:rPr lang="en-AU" b="1" dirty="0"/>
              <a:t>Core </a:t>
            </a:r>
            <a:endParaRPr lang="en-AU" b="1" dirty="0" smtClean="0"/>
          </a:p>
          <a:p>
            <a:pPr lvl="0"/>
            <a:r>
              <a:rPr lang="en-AU" b="1" dirty="0" smtClean="0"/>
              <a:t>A </a:t>
            </a:r>
            <a:r>
              <a:rPr lang="en-AU" b="1" dirty="0"/>
              <a:t>neutron moderator </a:t>
            </a:r>
            <a:endParaRPr lang="en-AU" b="1" dirty="0" smtClean="0"/>
          </a:p>
          <a:p>
            <a:pPr lvl="0"/>
            <a:r>
              <a:rPr lang="en-AU" b="1" dirty="0" smtClean="0"/>
              <a:t>Control rods</a:t>
            </a:r>
            <a:endParaRPr lang="en-AU" b="1" dirty="0"/>
          </a:p>
          <a:p>
            <a:pPr lvl="0"/>
            <a:r>
              <a:rPr lang="en-AU" b="1" dirty="0"/>
              <a:t>Safety rods </a:t>
            </a:r>
            <a:endParaRPr lang="en-AU" b="1" dirty="0" smtClean="0"/>
          </a:p>
          <a:p>
            <a:pPr lvl="0"/>
            <a:r>
              <a:rPr lang="en-AU" b="1" dirty="0" smtClean="0"/>
              <a:t>Radiation </a:t>
            </a:r>
            <a:r>
              <a:rPr lang="en-AU" b="1" dirty="0"/>
              <a:t>shielding </a:t>
            </a:r>
            <a:endParaRPr lang="en-AU" b="1" dirty="0" smtClean="0"/>
          </a:p>
          <a:p>
            <a:pPr lvl="1"/>
            <a:r>
              <a:rPr lang="en-AU" b="1" dirty="0"/>
              <a:t>T</a:t>
            </a:r>
            <a:r>
              <a:rPr lang="en-AU" b="1" dirty="0" smtClean="0"/>
              <a:t>hermal shield.</a:t>
            </a:r>
            <a:endParaRPr lang="en-AU" b="1" dirty="0"/>
          </a:p>
          <a:p>
            <a:pPr lvl="1"/>
            <a:r>
              <a:rPr lang="en-AU" b="1" dirty="0"/>
              <a:t>An outer biological shield </a:t>
            </a:r>
            <a:endParaRPr lang="en-AU" b="1" dirty="0" smtClean="0"/>
          </a:p>
          <a:p>
            <a:r>
              <a:rPr lang="en-AU" b="1" dirty="0" smtClean="0"/>
              <a:t>A </a:t>
            </a:r>
            <a:r>
              <a:rPr lang="en-AU" b="1" dirty="0"/>
              <a:t>coolant </a:t>
            </a:r>
            <a:endParaRPr lang="en-AU" b="1" dirty="0" smtClean="0"/>
          </a:p>
          <a:p>
            <a:r>
              <a:rPr lang="en-AU" b="1" dirty="0" smtClean="0"/>
              <a:t>Heat exchanger</a:t>
            </a:r>
            <a:endParaRPr lang="en-AU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90" y="2506716"/>
            <a:ext cx="6152938" cy="41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PWR Nuclear Power Plant Animation </a:t>
            </a:r>
            <a:br>
              <a:rPr lang="en-AU" b="1" dirty="0"/>
            </a:br>
            <a:endParaRPr lang="en-AU" dirty="0"/>
          </a:p>
        </p:txBody>
      </p:sp>
      <p:pic>
        <p:nvPicPr>
          <p:cNvPr id="4" name="Qthg5xE196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5600" y="1828800"/>
            <a:ext cx="8594019" cy="48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control system – the control rods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Nuclear reactions can be controlled by </a:t>
            </a:r>
            <a:r>
              <a:rPr lang="en-AU" sz="2400" dirty="0" smtClean="0"/>
              <a:t>the </a:t>
            </a:r>
            <a:r>
              <a:rPr lang="en-AU" sz="2400" b="1" dirty="0"/>
              <a:t>number of neutrons </a:t>
            </a:r>
            <a:r>
              <a:rPr lang="en-AU" sz="2400" dirty="0"/>
              <a:t>in the neutron flux. </a:t>
            </a:r>
            <a:endParaRPr lang="en-AU" sz="2400" dirty="0" smtClean="0"/>
          </a:p>
          <a:p>
            <a:r>
              <a:rPr lang="en-AU" sz="2400" dirty="0" smtClean="0"/>
              <a:t>To </a:t>
            </a:r>
            <a:r>
              <a:rPr lang="en-AU" sz="2400" dirty="0"/>
              <a:t>do this, elements that are effective </a:t>
            </a:r>
            <a:r>
              <a:rPr lang="en-AU" sz="2400" b="1" dirty="0"/>
              <a:t>absorbers</a:t>
            </a:r>
            <a:r>
              <a:rPr lang="en-AU" sz="2400" dirty="0"/>
              <a:t> of neutrons, such as </a:t>
            </a:r>
            <a:r>
              <a:rPr lang="en-AU" sz="2400" b="1" dirty="0"/>
              <a:t>boron</a:t>
            </a:r>
            <a:r>
              <a:rPr lang="en-AU" sz="2400" dirty="0"/>
              <a:t> and </a:t>
            </a:r>
            <a:r>
              <a:rPr lang="en-AU" sz="2400" b="1" dirty="0"/>
              <a:t>cadmium</a:t>
            </a:r>
            <a:r>
              <a:rPr lang="en-AU" sz="2400" dirty="0"/>
              <a:t> can be used.  </a:t>
            </a:r>
          </a:p>
          <a:p>
            <a:r>
              <a:rPr lang="en-AU" sz="2400" dirty="0"/>
              <a:t>If the reactor is required to produce more energy, the rods are </a:t>
            </a:r>
            <a:r>
              <a:rPr lang="en-AU" sz="2400" b="1" dirty="0"/>
              <a:t>pulled out </a:t>
            </a:r>
            <a:r>
              <a:rPr lang="en-AU" sz="2400" dirty="0"/>
              <a:t>to allow more neutrons to access the fuel and increase the number of fission reactions. </a:t>
            </a:r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dirty="0"/>
              <a:t>reactor can be stopped by </a:t>
            </a:r>
            <a:r>
              <a:rPr lang="en-AU" sz="2400" b="1" dirty="0"/>
              <a:t>inserting</a:t>
            </a:r>
            <a:r>
              <a:rPr lang="en-AU" sz="2400" dirty="0"/>
              <a:t> the control rods and the safety rods fully into the core, absorbing all of the neutrons.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06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Delayed emission of </a:t>
            </a:r>
            <a:r>
              <a:rPr lang="en-AU" b="1" dirty="0" smtClean="0"/>
              <a:t>neutrons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Neutrons emitted exist for a very short time.</a:t>
            </a:r>
          </a:p>
          <a:p>
            <a:r>
              <a:rPr lang="en-AU" sz="2400" dirty="0"/>
              <a:t>Most fission reactions emit two or three neutrons, so the reaction could grow out of control very </a:t>
            </a:r>
            <a:r>
              <a:rPr lang="en-AU" sz="2400" dirty="0" smtClean="0"/>
              <a:t>quickly.</a:t>
            </a:r>
          </a:p>
          <a:p>
            <a:r>
              <a:rPr lang="en-AU" sz="2400" dirty="0"/>
              <a:t>A</a:t>
            </a:r>
            <a:r>
              <a:rPr lang="en-AU" sz="2400" dirty="0" smtClean="0"/>
              <a:t>bout </a:t>
            </a:r>
            <a:r>
              <a:rPr lang="en-AU" sz="2400" b="1" dirty="0"/>
              <a:t>1% </a:t>
            </a:r>
            <a:r>
              <a:rPr lang="en-AU" sz="2400" dirty="0"/>
              <a:t>of the neutrons in a reactor core come from </a:t>
            </a:r>
            <a:r>
              <a:rPr lang="en-AU" sz="2400" b="1" dirty="0"/>
              <a:t>delayed emission</a:t>
            </a:r>
            <a:r>
              <a:rPr lang="en-AU" sz="2400" dirty="0"/>
              <a:t>.</a:t>
            </a:r>
            <a:r>
              <a:rPr lang="en-AU" sz="2400" dirty="0" smtClean="0"/>
              <a:t> </a:t>
            </a:r>
          </a:p>
          <a:p>
            <a:r>
              <a:rPr lang="en-AU" sz="2400" dirty="0" smtClean="0"/>
              <a:t>From decay of daughters of the fission reaction.</a:t>
            </a:r>
          </a:p>
          <a:p>
            <a:r>
              <a:rPr lang="en-AU" sz="2400" dirty="0" smtClean="0"/>
              <a:t>~10 second delay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57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Delayed emission of </a:t>
            </a:r>
            <a:r>
              <a:rPr lang="en-AU" b="1" dirty="0" smtClean="0"/>
              <a:t>neutrons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One of the safety factors built into the nuclear reactors which are used for electricity generation is that they are only </a:t>
            </a:r>
            <a:r>
              <a:rPr lang="en-AU" sz="2400" b="1" dirty="0"/>
              <a:t>critical</a:t>
            </a:r>
            <a:r>
              <a:rPr lang="en-AU" sz="2400" dirty="0"/>
              <a:t> with the inclusion of the delayed neutrons which are emitted by some of the fission fragments. </a:t>
            </a:r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b="1" dirty="0"/>
              <a:t>neutron population </a:t>
            </a:r>
            <a:r>
              <a:rPr lang="en-AU" sz="2400" dirty="0"/>
              <a:t>of the core is maintained such that the delayed neutrons are required to sustain the chain reaction. </a:t>
            </a:r>
            <a:endParaRPr lang="en-AU" sz="2400" dirty="0" smtClean="0"/>
          </a:p>
          <a:p>
            <a:r>
              <a:rPr lang="en-AU" sz="2400" dirty="0" smtClean="0"/>
              <a:t>This </a:t>
            </a:r>
            <a:r>
              <a:rPr lang="en-AU" sz="2400" dirty="0"/>
              <a:t>way the </a:t>
            </a:r>
            <a:r>
              <a:rPr lang="en-AU" sz="2400" b="1" dirty="0"/>
              <a:t>doubling time </a:t>
            </a:r>
            <a:r>
              <a:rPr lang="en-AU" sz="2400" dirty="0"/>
              <a:t>of the reaction is significantly increased. </a:t>
            </a: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2124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How do reactors work</a:t>
            </a:r>
            <a:r>
              <a:rPr lang="en-AU" b="1" dirty="0" smtClean="0"/>
              <a:t>?</a:t>
            </a:r>
            <a:endParaRPr lang="en-A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78" y="2120900"/>
            <a:ext cx="5422194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Phet</a:t>
            </a:r>
            <a:r>
              <a:rPr lang="en-AU" dirty="0" smtClean="0"/>
              <a:t> - </a:t>
            </a:r>
            <a:r>
              <a:rPr lang="en-AU" b="1" dirty="0">
                <a:hlinkClick r:id="rId2"/>
              </a:rPr>
              <a:t>http://</a:t>
            </a:r>
            <a:r>
              <a:rPr lang="en-AU" b="1" dirty="0" smtClean="0">
                <a:hlinkClick r:id="rId2"/>
              </a:rPr>
              <a:t>tinyurl.com/q48jpcu</a:t>
            </a:r>
            <a:endParaRPr lang="en-AU" b="1" dirty="0" smtClean="0"/>
          </a:p>
          <a:p>
            <a:r>
              <a:rPr lang="en-AU" b="1" dirty="0"/>
              <a:t>PET - </a:t>
            </a:r>
            <a:r>
              <a:rPr lang="en-AU" b="1" dirty="0">
                <a:hlinkClick r:id="rId3"/>
              </a:rPr>
              <a:t>https://</a:t>
            </a:r>
            <a:r>
              <a:rPr lang="en-AU" b="1" dirty="0" smtClean="0">
                <a:hlinkClick r:id="rId3"/>
              </a:rPr>
              <a:t>www.youtube.com/watch?v=5Zu3ZdEvz8M</a:t>
            </a:r>
            <a:endParaRPr lang="en-AU" b="1" dirty="0" smtClean="0"/>
          </a:p>
          <a:p>
            <a:r>
              <a:rPr lang="en-AU" b="1" dirty="0"/>
              <a:t>Nuclear energy - </a:t>
            </a:r>
            <a:r>
              <a:rPr lang="en-AU" b="1" dirty="0">
                <a:hlinkClick r:id="rId4"/>
              </a:rPr>
              <a:t>https://</a:t>
            </a:r>
            <a:r>
              <a:rPr lang="en-AU" b="1" dirty="0" smtClean="0">
                <a:hlinkClick r:id="rId4"/>
              </a:rPr>
              <a:t>www.youtube.com/watch?v=rcOFV4y5z8c</a:t>
            </a:r>
            <a:endParaRPr lang="en-AU" b="1" dirty="0" smtClean="0"/>
          </a:p>
          <a:p>
            <a:r>
              <a:rPr lang="en-AU" b="1" dirty="0"/>
              <a:t>Cons - </a:t>
            </a:r>
            <a:r>
              <a:rPr lang="en-AU" b="1" dirty="0">
                <a:hlinkClick r:id="rId5"/>
              </a:rPr>
              <a:t>https://</a:t>
            </a:r>
            <a:r>
              <a:rPr lang="en-AU" b="1" dirty="0" smtClean="0">
                <a:hlinkClick r:id="rId5"/>
              </a:rPr>
              <a:t>www.youtube.com/watch?v=HEYbgyL5n1g</a:t>
            </a:r>
            <a:endParaRPr lang="en-AU" b="1" dirty="0" smtClean="0"/>
          </a:p>
          <a:p>
            <a:r>
              <a:rPr lang="en-AU" b="1" dirty="0"/>
              <a:t>Pros - </a:t>
            </a:r>
            <a:r>
              <a:rPr lang="en-AU" b="1" dirty="0">
                <a:hlinkClick r:id="rId6"/>
              </a:rPr>
              <a:t>https://</a:t>
            </a:r>
            <a:r>
              <a:rPr lang="en-AU" b="1" dirty="0" smtClean="0">
                <a:hlinkClick r:id="rId6"/>
              </a:rPr>
              <a:t>www.youtube.com/watch?v=pVbLlnmxIbY</a:t>
            </a:r>
            <a:r>
              <a:rPr lang="en-AU" b="1" dirty="0" smtClean="0"/>
              <a:t> </a:t>
            </a:r>
          </a:p>
          <a:p>
            <a:r>
              <a:rPr lang="en-AU" b="1" dirty="0"/>
              <a:t>PWR - </a:t>
            </a:r>
            <a:r>
              <a:rPr lang="en-AU" b="1" dirty="0">
                <a:hlinkClick r:id="rId7"/>
              </a:rPr>
              <a:t>https://</a:t>
            </a:r>
            <a:r>
              <a:rPr lang="en-AU" b="1" dirty="0" smtClean="0">
                <a:hlinkClick r:id="rId7"/>
              </a:rPr>
              <a:t>www.youtube.com/watch?v=Qthg5xE196w</a:t>
            </a:r>
            <a:r>
              <a:rPr lang="en-AU" b="1" dirty="0" smtClean="0"/>
              <a:t> </a:t>
            </a:r>
          </a:p>
          <a:p>
            <a:r>
              <a:rPr lang="en-AU" b="1" dirty="0"/>
              <a:t>Delayed emission - </a:t>
            </a:r>
            <a:r>
              <a:rPr lang="en-AU" b="1" dirty="0">
                <a:hlinkClick r:id="rId8"/>
              </a:rPr>
              <a:t>http://</a:t>
            </a:r>
            <a:r>
              <a:rPr lang="en-AU" b="1" dirty="0" smtClean="0">
                <a:hlinkClick r:id="rId8"/>
              </a:rPr>
              <a:t>hyperphysics.phy-astr.gsu.edu/hbase/nucene/control.html#c2</a:t>
            </a:r>
            <a:r>
              <a:rPr lang="en-AU" b="1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31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3 Reasons Why Nuclear Energy Is Terrible!</a:t>
            </a:r>
          </a:p>
        </p:txBody>
      </p:sp>
      <p:pic>
        <p:nvPicPr>
          <p:cNvPr id="4" name="HEYbgyL5n1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7500" y="2069505"/>
            <a:ext cx="8204200" cy="4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3 Reasons Why Nuclear Energy Is Awesome!</a:t>
            </a:r>
          </a:p>
        </p:txBody>
      </p:sp>
      <p:pic>
        <p:nvPicPr>
          <p:cNvPr id="4" name="pVbLlnmxIb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8300" y="2093976"/>
            <a:ext cx="8109896" cy="45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Advantages and </a:t>
            </a:r>
            <a:r>
              <a:rPr lang="en-AU" b="1" dirty="0" smtClean="0"/>
              <a:t>disadvantages</a:t>
            </a:r>
            <a:r>
              <a:rPr lang="en-AU" b="1" dirty="0"/>
              <a:t/>
            </a:r>
            <a:br>
              <a:rPr lang="en-AU" b="1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60330"/>
            <a:ext cx="10058400" cy="4516821"/>
          </a:xfrm>
        </p:spPr>
        <p:txBody>
          <a:bodyPr>
            <a:normAutofit fontScale="85000" lnSpcReduction="20000"/>
          </a:bodyPr>
          <a:lstStyle/>
          <a:p>
            <a:r>
              <a:rPr lang="en-AU" sz="2600" dirty="0" smtClean="0"/>
              <a:t>Advantages</a:t>
            </a:r>
            <a:r>
              <a:rPr lang="en-AU" sz="2600" dirty="0"/>
              <a:t>:</a:t>
            </a:r>
          </a:p>
          <a:p>
            <a:pPr lvl="0"/>
            <a:r>
              <a:rPr lang="en-AU" sz="2600" b="1" dirty="0"/>
              <a:t>Zero carbon emissions</a:t>
            </a:r>
          </a:p>
          <a:p>
            <a:pPr lvl="0"/>
            <a:r>
              <a:rPr lang="en-AU" sz="2600" b="1" dirty="0"/>
              <a:t>No toxic emissions of carbon monoxide, </a:t>
            </a:r>
            <a:r>
              <a:rPr lang="en-AU" sz="2600" b="1" dirty="0" err="1"/>
              <a:t>sulfur</a:t>
            </a:r>
            <a:r>
              <a:rPr lang="en-AU" sz="2600" b="1" dirty="0"/>
              <a:t> oxide and nitrogen oxides</a:t>
            </a:r>
          </a:p>
          <a:p>
            <a:pPr lvl="0"/>
            <a:r>
              <a:rPr lang="en-AU" sz="2600" b="1" dirty="0"/>
              <a:t>Large amounts of energy for a small amount of </a:t>
            </a:r>
            <a:r>
              <a:rPr lang="en-AU" sz="2600" b="1" dirty="0" smtClean="0"/>
              <a:t>fuel</a:t>
            </a:r>
          </a:p>
          <a:p>
            <a:pPr lvl="0"/>
            <a:endParaRPr lang="en-AU" sz="2600" b="1" dirty="0"/>
          </a:p>
          <a:p>
            <a:r>
              <a:rPr lang="en-AU" sz="2600" dirty="0"/>
              <a:t>Disadvantages:</a:t>
            </a:r>
          </a:p>
          <a:p>
            <a:pPr lvl="0"/>
            <a:r>
              <a:rPr lang="en-AU" sz="2600" b="1" dirty="0"/>
              <a:t>Thermal pollution from heat exchanger warming up water</a:t>
            </a:r>
          </a:p>
          <a:p>
            <a:pPr lvl="0"/>
            <a:r>
              <a:rPr lang="en-AU" sz="2600" b="1" dirty="0"/>
              <a:t>Disposal of spent fuel rods which are radioactive</a:t>
            </a:r>
          </a:p>
          <a:p>
            <a:pPr lvl="0"/>
            <a:r>
              <a:rPr lang="en-AU" sz="2600" b="1" dirty="0"/>
              <a:t>Decommissioning of nuclear power stations</a:t>
            </a:r>
          </a:p>
          <a:p>
            <a:pPr lvl="0"/>
            <a:r>
              <a:rPr lang="en-AU" sz="2600" b="1" dirty="0"/>
              <a:t>Potential for accidents</a:t>
            </a:r>
          </a:p>
          <a:p>
            <a:pPr lvl="0"/>
            <a:r>
              <a:rPr lang="en-AU" sz="2600" b="1" dirty="0"/>
              <a:t>Threat of nuclear weapons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81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Nuclear </a:t>
            </a:r>
            <a:r>
              <a:rPr lang="en-AU" b="1" dirty="0" smtClean="0"/>
              <a:t>Fusion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33541"/>
            <a:ext cx="10058400" cy="4397925"/>
          </a:xfrm>
        </p:spPr>
        <p:txBody>
          <a:bodyPr>
            <a:normAutofit lnSpcReduction="10000"/>
          </a:bodyPr>
          <a:lstStyle/>
          <a:p>
            <a:r>
              <a:rPr lang="en-AU" sz="2400" dirty="0"/>
              <a:t>In contrast to nuclear fission, fusion involves the </a:t>
            </a:r>
            <a:r>
              <a:rPr lang="en-AU" sz="2400" b="1" dirty="0"/>
              <a:t>joining together </a:t>
            </a:r>
            <a:r>
              <a:rPr lang="en-AU" sz="2400" dirty="0"/>
              <a:t>of two small nuclei to form a large, more stable one. </a:t>
            </a:r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dirty="0"/>
              <a:t>major source of energy in the universe comes from nuclear fusion reactions. </a:t>
            </a:r>
            <a:endParaRPr lang="en-AU" sz="2400" dirty="0" smtClean="0"/>
          </a:p>
          <a:p>
            <a:r>
              <a:rPr lang="en-AU" sz="2400" dirty="0" smtClean="0"/>
              <a:t>Generally</a:t>
            </a:r>
            <a:r>
              <a:rPr lang="en-AU" sz="2400" dirty="0"/>
              <a:t>, </a:t>
            </a:r>
            <a:r>
              <a:rPr lang="en-AU" sz="2400" b="1" dirty="0"/>
              <a:t>more</a:t>
            </a:r>
            <a:r>
              <a:rPr lang="en-AU" sz="2400" dirty="0"/>
              <a:t> energy is released in fusion than fission. </a:t>
            </a:r>
            <a:endParaRPr lang="en-AU" sz="2400" dirty="0" smtClean="0"/>
          </a:p>
          <a:p>
            <a:r>
              <a:rPr lang="en-AU" sz="2400" dirty="0"/>
              <a:t>For example, the sun generates its energy from nuclear fusion</a:t>
            </a:r>
            <a:r>
              <a:rPr lang="en-AU" sz="2400" dirty="0" smtClean="0"/>
              <a:t>.</a:t>
            </a:r>
          </a:p>
          <a:p>
            <a:r>
              <a:rPr lang="en-AU" sz="2400" dirty="0"/>
              <a:t>In order for fusion to occur, </a:t>
            </a:r>
            <a:r>
              <a:rPr lang="en-AU" sz="2400" b="1" dirty="0"/>
              <a:t>high kinetic energies </a:t>
            </a:r>
            <a:r>
              <a:rPr lang="en-AU" sz="2400" dirty="0"/>
              <a:t>are needed to overcome the repulsive electrostatic force between the nuclei and to allow the nuclei to approach within the very short range of the nuclear-attractive forces. </a:t>
            </a:r>
            <a:endParaRPr lang="en-AU" sz="2400" dirty="0" smtClean="0"/>
          </a:p>
          <a:p>
            <a:r>
              <a:rPr lang="en-AU" sz="2400" dirty="0" smtClean="0"/>
              <a:t>Nuclei with </a:t>
            </a:r>
            <a:r>
              <a:rPr lang="en-AU" sz="2400" dirty="0"/>
              <a:t>the required kinetic energy need to be at a temperature of about 100 million °C.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01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Nuclear </a:t>
            </a:r>
            <a:r>
              <a:rPr lang="en-AU" b="1" dirty="0" smtClean="0"/>
              <a:t>Fusion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400" dirty="0" smtClean="0"/>
                  <a:t>A typical fusion reaction </a:t>
                </a:r>
                <a:r>
                  <a:rPr lang="en-AU" sz="2400" dirty="0"/>
                  <a:t>involving </a:t>
                </a:r>
                <a:r>
                  <a:rPr lang="en-AU" sz="2400" b="1" dirty="0"/>
                  <a:t>deuterium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AU" sz="2400" dirty="0"/>
                  <a:t>, and </a:t>
                </a:r>
                <a:r>
                  <a:rPr lang="en-AU" sz="2400" b="1" dirty="0" smtClean="0"/>
                  <a:t>t</a:t>
                </a:r>
                <a14:m>
                  <m:oMath xmlns:m="http://schemas.openxmlformats.org/officeDocument/2006/math">
                    <m:r>
                      <a:rPr lang="en-AU" sz="2400" b="1" i="0" smtClean="0">
                        <a:latin typeface="Cambria Math" panose="02040503050406030204" pitchFamily="18" charset="0"/>
                      </a:rPr>
                      <m:t>𝐫𝐢𝐭𝐢𝐮𝐦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en-AU" sz="24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AU" sz="2400" dirty="0"/>
                  <a:t>,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.  (17.6 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en-AU" sz="2400" dirty="0"/>
              </a:p>
              <a:p>
                <a:r>
                  <a:rPr lang="en-AU" sz="2400" dirty="0"/>
                  <a:t>Other fusion reactions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 (3.2 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dirty="0" smtClean="0"/>
              </a:p>
              <a:p>
                <a:pPr marL="0" indent="0">
                  <a:buNone/>
                </a:pPr>
                <a:r>
                  <a:rPr lang="en-AU" sz="2400" dirty="0"/>
                  <a:t/>
                </a:r>
                <a:br>
                  <a:rPr lang="en-AU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 (4.0 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dirty="0"/>
              </a:p>
              <a:p>
                <a:r>
                  <a:rPr lang="en-AU" sz="2400" dirty="0" smtClean="0"/>
                  <a:t>First </a:t>
                </a:r>
                <a:r>
                  <a:rPr lang="en-AU" sz="2400" dirty="0"/>
                  <a:t>reaction releases much more </a:t>
                </a:r>
                <a:r>
                  <a:rPr lang="en-AU" sz="2400" dirty="0" smtClean="0"/>
                  <a:t>energy!</a:t>
                </a:r>
              </a:p>
              <a:p>
                <a:r>
                  <a:rPr lang="en-AU" sz="2400" dirty="0" smtClean="0"/>
                  <a:t> </a:t>
                </a:r>
                <a:r>
                  <a:rPr lang="en-AU" sz="2400" dirty="0"/>
                  <a:t>This is because the products in the second and third reaction do not have </a:t>
                </a:r>
                <a:r>
                  <a:rPr lang="en-AU" sz="2400" b="1" dirty="0"/>
                  <a:t>the binding energy and hence stability of the helium </a:t>
                </a:r>
                <a:r>
                  <a:rPr lang="en-AU" sz="2400" b="1" dirty="0" smtClean="0"/>
                  <a:t>nucleus.</a:t>
                </a:r>
                <a:endParaRPr lang="en-AU" sz="2400" b="1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2105" b="-24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7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Nuclear </a:t>
            </a:r>
            <a:r>
              <a:rPr lang="en-AU" b="1" dirty="0" smtClean="0"/>
              <a:t>Fusion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600" dirty="0"/>
                  <a:t>In fact, when a </a:t>
                </a:r>
                <a:r>
                  <a:rPr lang="en-AU" sz="2600" b="1" dirty="0"/>
                  <a:t>helium</a:t>
                </a:r>
                <a:r>
                  <a:rPr lang="en-AU" sz="2600" dirty="0"/>
                  <a:t> nucleus is formed in a fusion reaction, a large amount of energy is always released. For example,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AU" sz="26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AU" sz="260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AU" sz="26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r>
                      <a:rPr lang="en-AU" sz="2600" i="1">
                        <a:latin typeface="Cambria Math" panose="02040503050406030204" pitchFamily="18" charset="0"/>
                      </a:rPr>
                      <m:t>→</m:t>
                    </m:r>
                    <m:sPre>
                      <m:sPrePr>
                        <m:ctrlPr>
                          <a:rPr lang="en-AU" sz="26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r>
                      <a:rPr lang="en-AU" sz="2600" i="1"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AU" sz="26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 (18.3 </m:t>
                        </m:r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𝑀𝑒𝑉</m:t>
                        </m:r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sPre>
                    <m:r>
                      <a:rPr lang="en-AU" sz="2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AU" sz="2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AU" sz="2600" dirty="0"/>
                  <a:t> times more energy per </a:t>
                </a:r>
                <a:r>
                  <a:rPr lang="en-AU" sz="2600" dirty="0" smtClean="0"/>
                  <a:t>mass than chemical reaction.</a:t>
                </a:r>
                <a:endParaRPr lang="en-AU" sz="2600" dirty="0"/>
              </a:p>
              <a:p>
                <a:r>
                  <a:rPr lang="en-AU" sz="2600" dirty="0"/>
                  <a:t>Deuterium,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AU" sz="26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AU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AU" sz="2600" dirty="0"/>
                  <a:t>, features in many of our fusion reactions because those reactions have the highest probabilities of fusion at the lowest energies. </a:t>
                </a:r>
                <a:endParaRPr lang="en-AU" sz="2600" dirty="0" smtClean="0"/>
              </a:p>
              <a:p>
                <a:r>
                  <a:rPr lang="en-AU" sz="2600" dirty="0"/>
                  <a:t>O</a:t>
                </a:r>
                <a:r>
                  <a:rPr lang="en-AU" sz="2600" dirty="0" smtClean="0"/>
                  <a:t>ther </a:t>
                </a:r>
                <a:r>
                  <a:rPr lang="en-AU" sz="2600" dirty="0"/>
                  <a:t>reactions involving heavier elements are possible. 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2406" r="-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4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</a:t>
            </a:r>
            <a:r>
              <a:rPr lang="en-AU" b="1" dirty="0" smtClean="0"/>
              <a:t>sun</a:t>
            </a:r>
            <a:endParaRPr lang="en-A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761067"/>
                <a:ext cx="10058400" cy="4411133"/>
              </a:xfrm>
            </p:spPr>
            <p:txBody>
              <a:bodyPr>
                <a:normAutofit/>
              </a:bodyPr>
              <a:lstStyle/>
              <a:p>
                <a:r>
                  <a:rPr lang="en-AU" sz="2400" dirty="0"/>
                  <a:t>The internal temperature of the sun’s core is about </a:t>
                </a:r>
                <a:r>
                  <a:rPr lang="en-AU" sz="2400" b="1" dirty="0"/>
                  <a:t>20 million °C</a:t>
                </a:r>
                <a:r>
                  <a:rPr lang="en-AU" sz="2400" dirty="0"/>
                  <a:t>, lower than required for fusion. </a:t>
                </a:r>
                <a:endParaRPr lang="en-AU" sz="2400" dirty="0" smtClean="0"/>
              </a:p>
              <a:p>
                <a:r>
                  <a:rPr lang="en-AU" sz="2400" dirty="0" smtClean="0"/>
                  <a:t>However</a:t>
                </a:r>
                <a:r>
                  <a:rPr lang="en-AU" sz="2400" dirty="0"/>
                  <a:t>, the protons in the Sun are racing around at a </a:t>
                </a:r>
                <a:r>
                  <a:rPr lang="en-AU" sz="2400" b="1" dirty="0" smtClean="0"/>
                  <a:t>range</a:t>
                </a:r>
                <a:r>
                  <a:rPr lang="en-AU" sz="2400" dirty="0" smtClean="0"/>
                  <a:t> of </a:t>
                </a:r>
                <a:r>
                  <a:rPr lang="en-AU" sz="2400" dirty="0"/>
                  <a:t>velocities according to the temperature. </a:t>
                </a:r>
                <a:endParaRPr lang="en-AU" sz="2400" dirty="0" smtClean="0"/>
              </a:p>
              <a:p>
                <a:r>
                  <a:rPr lang="en-AU" sz="2400" dirty="0" smtClean="0"/>
                  <a:t>While </a:t>
                </a:r>
                <a:r>
                  <a:rPr lang="en-AU" sz="2400" dirty="0"/>
                  <a:t>the typical velocity is far too small to defeat the Coulomb barrier, some electrons on the tail of the </a:t>
                </a:r>
                <a:r>
                  <a:rPr lang="en-AU" sz="2400" b="1" dirty="0"/>
                  <a:t>velocity distribution curve </a:t>
                </a:r>
                <a:r>
                  <a:rPr lang="en-AU" sz="2400" dirty="0"/>
                  <a:t>do have enough energy. </a:t>
                </a:r>
              </a:p>
              <a:p>
                <a:pPr marL="0" indent="0">
                  <a:buNone/>
                </a:pPr>
                <a:endParaRPr lang="en-A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𝜈</m:t>
                      </m:r>
                    </m:oMath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sPr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sPr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AU" sz="2400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sPre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AU" sz="2400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761067"/>
                <a:ext cx="10058400" cy="4411133"/>
              </a:xfrm>
              <a:blipFill rotWithShape="0">
                <a:blip r:embed="rId2"/>
                <a:stretch>
                  <a:fillRect l="-545" t="-2072" r="-9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0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</a:t>
            </a:r>
            <a:r>
              <a:rPr lang="en-AU" b="1" dirty="0" smtClean="0"/>
              <a:t>sun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/>
              <a:t>Notes:</a:t>
            </a:r>
          </a:p>
          <a:p>
            <a:pPr lvl="0"/>
            <a:r>
              <a:rPr lang="en-AU" sz="2400" dirty="0" smtClean="0"/>
              <a:t>Two protons are produced, which can </a:t>
            </a:r>
            <a:r>
              <a:rPr lang="en-AU" sz="2400" b="1" dirty="0" smtClean="0"/>
              <a:t>continue the cycle</a:t>
            </a:r>
          </a:p>
          <a:p>
            <a:pPr lvl="0"/>
            <a:r>
              <a:rPr lang="en-AU" sz="2400" dirty="0" smtClean="0"/>
              <a:t>The </a:t>
            </a:r>
            <a:r>
              <a:rPr lang="en-AU" sz="2400" b="1" dirty="0"/>
              <a:t>gravitational attraction </a:t>
            </a:r>
            <a:r>
              <a:rPr lang="en-AU" sz="2400" dirty="0"/>
              <a:t>of the sun holds the plasma together, ensuring that the </a:t>
            </a:r>
            <a:r>
              <a:rPr lang="en-AU" sz="2400" b="1" dirty="0"/>
              <a:t>density</a:t>
            </a:r>
            <a:r>
              <a:rPr lang="en-AU" sz="2400" dirty="0"/>
              <a:t> is high enough to allow for a high rate of particle collision.</a:t>
            </a:r>
          </a:p>
          <a:p>
            <a:pPr lvl="0"/>
            <a:r>
              <a:rPr lang="en-AU" sz="2400" dirty="0"/>
              <a:t>The alpha particles </a:t>
            </a:r>
            <a:r>
              <a:rPr lang="en-AU" sz="2400" dirty="0" smtClean="0"/>
              <a:t>have </a:t>
            </a:r>
            <a:r>
              <a:rPr lang="en-AU" sz="2400" dirty="0"/>
              <a:t>very large kinetic energies, which is quickly transferred back into smaller nuclei through collisions, since the alpha particles are charged and relatively large.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2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Advantages and </a:t>
            </a:r>
            <a:r>
              <a:rPr lang="en-AU" b="1" dirty="0" smtClean="0"/>
              <a:t>disadvantages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792705"/>
                <a:ext cx="10058400" cy="460809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AU" sz="2800" dirty="0"/>
                  <a:t>Advantages:</a:t>
                </a:r>
              </a:p>
              <a:p>
                <a:pPr lvl="0"/>
                <a:r>
                  <a:rPr lang="en-AU" sz="2800" b="1" dirty="0" smtClean="0"/>
                  <a:t>The fuel, deuterium, is found in water in almost inexhaustible amounts, about </a:t>
                </a:r>
                <a14:m>
                  <m:oMath xmlns:m="http://schemas.openxmlformats.org/officeDocument/2006/math">
                    <m:r>
                      <a:rPr lang="en-AU" sz="2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AU" sz="2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sz="2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AU" sz="2800" b="1" i="1">
                        <a:latin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AU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8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AU" sz="2800" b="1" i="1"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  <m:r>
                      <a:rPr lang="en-AU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1" i="1">
                        <a:latin typeface="Cambria Math" panose="02040503050406030204" pitchFamily="18" charset="0"/>
                      </a:rPr>
                      <m:t>𝒌𝒈</m:t>
                    </m:r>
                  </m:oMath>
                </a14:m>
                <a:r>
                  <a:rPr lang="en-AU" sz="2800" b="1" dirty="0"/>
                  <a:t> is in the sea. At present consumption, this would last about 1 billion years.</a:t>
                </a:r>
              </a:p>
              <a:p>
                <a:pPr lvl="0"/>
                <a:r>
                  <a:rPr lang="en-AU" sz="2800" b="1" dirty="0"/>
                  <a:t>The waste products are generally not radioactive.</a:t>
                </a:r>
              </a:p>
              <a:p>
                <a:pPr lvl="0"/>
                <a:r>
                  <a:rPr lang="en-AU" sz="2800" b="1" dirty="0"/>
                  <a:t>No greenhouse gas emissions.</a:t>
                </a:r>
              </a:p>
              <a:p>
                <a:pPr lvl="0"/>
                <a:r>
                  <a:rPr lang="en-AU" sz="2800" b="1" dirty="0"/>
                  <a:t>Safer to operate as only a few grams of fuel are present in the plasma vessel at a time and there is no chain reaction to control.</a:t>
                </a:r>
              </a:p>
              <a:p>
                <a:pPr marL="0" indent="0">
                  <a:buNone/>
                </a:pPr>
                <a:r>
                  <a:rPr lang="en-AU" sz="2800" dirty="0"/>
                  <a:t> </a:t>
                </a:r>
              </a:p>
              <a:p>
                <a:pPr marL="0" indent="0">
                  <a:buNone/>
                </a:pPr>
                <a:r>
                  <a:rPr lang="en-AU" sz="2800" dirty="0"/>
                  <a:t>Disadvantages:</a:t>
                </a:r>
              </a:p>
              <a:p>
                <a:pPr lvl="0"/>
                <a:r>
                  <a:rPr lang="en-AU" sz="2800" b="1" dirty="0"/>
                  <a:t>No net production of energy at this point in time. </a:t>
                </a:r>
              </a:p>
              <a:p>
                <a:pPr lvl="0"/>
                <a:r>
                  <a:rPr lang="en-AU" sz="2800" b="1" dirty="0"/>
                  <a:t>Billions of dollars of research funding required to develop.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792705"/>
                <a:ext cx="10058400" cy="4608095"/>
              </a:xfrm>
              <a:blipFill rotWithShape="0">
                <a:blip r:embed="rId2"/>
                <a:stretch>
                  <a:fillRect l="-970" t="-3307" r="-1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3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cap="none" dirty="0" smtClean="0">
                <a:solidFill>
                  <a:schemeClr val="tx1"/>
                </a:solidFill>
              </a:rPr>
              <a:t>INERTIAL CONFINEMENT FUSION</a:t>
            </a:r>
            <a:endParaRPr lang="en-AU" dirty="0"/>
          </a:p>
        </p:txBody>
      </p:sp>
      <p:pic>
        <p:nvPicPr>
          <p:cNvPr id="4097" name="Picture 1" descr="Image credit: Lawrence Livermore National Laborato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1806110"/>
            <a:ext cx="5655733" cy="42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3598" y="3236624"/>
            <a:ext cx="498291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Image credit: Lawrence Livermore National Laboratory.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We take a pellet of hydrogen — the fuel for this fusion reaction — and compress it using many lasers that surround the pellet. The compression causes the hydrogen nuclei to fuse into heavier elements like helium, and releases a burst of energy. </a:t>
            </a:r>
          </a:p>
        </p:txBody>
      </p:sp>
    </p:spTree>
    <p:extLst>
      <p:ext uri="{BB962C8B-B14F-4D97-AF65-F5344CB8AC3E}">
        <p14:creationId xmlns:p14="http://schemas.microsoft.com/office/powerpoint/2010/main" val="5148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Nuclear Energy Explained: How does it work?</a:t>
            </a:r>
            <a:br>
              <a:rPr lang="en-AU" b="1" dirty="0"/>
            </a:br>
            <a:endParaRPr lang="en-AU" dirty="0"/>
          </a:p>
        </p:txBody>
      </p:sp>
      <p:pic>
        <p:nvPicPr>
          <p:cNvPr id="4" name="rcOFV4y5z8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3700" y="1689100"/>
            <a:ext cx="8804275" cy="49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Magnetic Confinement Fusion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3899194" cy="405079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Image credit: the ITER (International Thermonuclear Experimental Reactor) Tokamak, courtesy of http://iter.org/.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/>
              <a:t>Magnetic fields confine a superheated plasma of fusible material, and nuclear fusion reactions occur inside this Tokamak-style reactor.</a:t>
            </a:r>
          </a:p>
        </p:txBody>
      </p:sp>
      <p:pic>
        <p:nvPicPr>
          <p:cNvPr id="5122" name="Picture 2" descr="Image credit: the ITER (International Thermonuclear Experimental Reactor) Tokamak, courtesy of http://iter.org/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21" y="1931907"/>
            <a:ext cx="6352476" cy="4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Spontaneous and induced nuclear </a:t>
            </a:r>
            <a:r>
              <a:rPr lang="en-AU" b="1" dirty="0" smtClean="0"/>
              <a:t>fission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Spontaneous fission - the </a:t>
            </a:r>
            <a:r>
              <a:rPr lang="en-AU" sz="2400" dirty="0"/>
              <a:t>process by which very heavy nuclei split into two smaller nuclei, releasing energy in the </a:t>
            </a:r>
            <a:r>
              <a:rPr lang="en-AU" sz="2400" b="1" dirty="0"/>
              <a:t>MeV</a:t>
            </a:r>
            <a:r>
              <a:rPr lang="en-AU" sz="2400" dirty="0"/>
              <a:t> range.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Some </a:t>
            </a:r>
            <a:r>
              <a:rPr lang="en-AU" sz="2400" dirty="0"/>
              <a:t>atoms, such as uranium-235, uranium-233 and plutonium-239, can also be </a:t>
            </a:r>
            <a:r>
              <a:rPr lang="en-AU" sz="2400" b="1" dirty="0"/>
              <a:t>forced</a:t>
            </a:r>
            <a:r>
              <a:rPr lang="en-AU" sz="2400" dirty="0"/>
              <a:t> to undergo nuclear fission by the absorption of </a:t>
            </a:r>
            <a:r>
              <a:rPr lang="en-AU" sz="2400" b="1" dirty="0"/>
              <a:t>slow</a:t>
            </a:r>
            <a:r>
              <a:rPr lang="en-AU" sz="2400" dirty="0"/>
              <a:t> neutrons.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Since </a:t>
            </a:r>
            <a:r>
              <a:rPr lang="en-AU" sz="2400" dirty="0"/>
              <a:t>the neutrons have no charge, they can enter a nucleus without any </a:t>
            </a:r>
            <a:r>
              <a:rPr lang="en-AU" sz="2400" b="1" dirty="0"/>
              <a:t>coulombic repulsion</a:t>
            </a:r>
            <a:r>
              <a:rPr lang="en-A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6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Spontaneous and induced nuclear </a:t>
            </a:r>
            <a:r>
              <a:rPr lang="en-AU" b="1" dirty="0" smtClean="0"/>
              <a:t>fission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Generally, a number of neutrons as well as </a:t>
                </a:r>
                <a:r>
                  <a:rPr lang="en-AU" sz="2400" b="1" dirty="0"/>
                  <a:t>gamma photons </a:t>
                </a:r>
                <a:r>
                  <a:rPr lang="en-AU" sz="2400" dirty="0"/>
                  <a:t>are emitted. </a:t>
                </a:r>
                <a:endParaRPr lang="en-AU" sz="2400" dirty="0" smtClean="0"/>
              </a:p>
              <a:p>
                <a:pPr marL="0" indent="0">
                  <a:buNone/>
                </a:pPr>
                <a:r>
                  <a:rPr lang="en-AU" sz="2400" dirty="0" smtClean="0"/>
                  <a:t>For </a:t>
                </a:r>
                <a:r>
                  <a:rPr lang="en-AU" sz="2400" dirty="0"/>
                  <a:t>example, consider the fission reactions of uranium</a:t>
                </a:r>
                <a:r>
                  <a:rPr lang="en-AU" sz="2400" dirty="0" smtClean="0"/>
                  <a:t>:</a:t>
                </a:r>
              </a:p>
              <a:p>
                <a:pPr marL="0" indent="0">
                  <a:buNone/>
                </a:pPr>
                <a:endParaRPr lang="en-A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141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𝐵𝑎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92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𝐾𝑟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+3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140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𝑋𝑒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94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𝑆𝑟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+2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50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132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𝑆𝑛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101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𝑀𝑜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+3</m:t>
                      </m:r>
                      <m:sPre>
                        <m:sPrePr>
                          <m:ctrlPr>
                            <a:rPr lang="en-AU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sPre>
                      <m:r>
                        <a:rPr lang="en-AU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400" dirty="0" smtClean="0"/>
              </a:p>
              <a:p>
                <a:pPr marL="0" indent="0">
                  <a:buNone/>
                </a:pPr>
                <a:r>
                  <a:rPr lang="en-AU" sz="2400" dirty="0"/>
                  <a:t>Due to being relatively neutron-rich for their atomic number, the products often undergo </a:t>
                </a:r>
                <a:r>
                  <a:rPr lang="en-AU" sz="2400" dirty="0" smtClean="0"/>
                  <a:t>beta decay.</a:t>
                </a:r>
                <a:endParaRPr lang="en-AU" sz="2400" dirty="0"/>
              </a:p>
              <a:p>
                <a:pPr marL="0" indent="0"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70" t="-22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1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How does fission </a:t>
            </a:r>
            <a:r>
              <a:rPr lang="en-AU" b="1" dirty="0" smtClean="0"/>
              <a:t>occur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22684"/>
            <a:ext cx="10058400" cy="4050792"/>
          </a:xfrm>
        </p:spPr>
        <p:txBody>
          <a:bodyPr>
            <a:normAutofit/>
          </a:bodyPr>
          <a:lstStyle/>
          <a:p>
            <a:r>
              <a:rPr lang="en-AU" sz="2400" dirty="0"/>
              <a:t>When the neutron enters the nucleus, it can have the effect of </a:t>
            </a:r>
            <a:r>
              <a:rPr lang="en-AU" sz="2400" b="1" dirty="0"/>
              <a:t>distorting</a:t>
            </a:r>
            <a:r>
              <a:rPr lang="en-AU" sz="2400" dirty="0"/>
              <a:t> the shape of the nucleus. </a:t>
            </a:r>
            <a:endParaRPr lang="en-AU" sz="2400" dirty="0" smtClean="0"/>
          </a:p>
          <a:p>
            <a:r>
              <a:rPr lang="en-AU" sz="2400" dirty="0" smtClean="0"/>
              <a:t>It </a:t>
            </a:r>
            <a:r>
              <a:rPr lang="en-AU" sz="2400" dirty="0"/>
              <a:t>can also increase the </a:t>
            </a:r>
            <a:r>
              <a:rPr lang="en-AU" sz="2400" b="1" dirty="0"/>
              <a:t>vibrational</a:t>
            </a:r>
            <a:r>
              <a:rPr lang="en-AU" sz="2400" dirty="0"/>
              <a:t> energy of the nucleus causing it to vibrate in an elongated way. </a:t>
            </a:r>
            <a:endParaRPr lang="en-AU" sz="2400" dirty="0" smtClean="0"/>
          </a:p>
          <a:p>
            <a:r>
              <a:rPr lang="en-AU" sz="2400" dirty="0" smtClean="0"/>
              <a:t>When </a:t>
            </a:r>
            <a:r>
              <a:rPr lang="en-AU" sz="2400" dirty="0"/>
              <a:t>this occurs, it may not be possible for the short-ranged nuclear force to overcome the longer ranged columbic repulsion due to the increased </a:t>
            </a:r>
            <a:r>
              <a:rPr lang="en-AU" sz="2400" b="1" dirty="0"/>
              <a:t>distance</a:t>
            </a:r>
            <a:r>
              <a:rPr lang="en-AU" sz="2400" dirty="0"/>
              <a:t>.</a:t>
            </a:r>
          </a:p>
        </p:txBody>
      </p:sp>
      <p:pic>
        <p:nvPicPr>
          <p:cNvPr id="5" name="Picture 4" descr="Nuclear fiss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51" y="4352925"/>
            <a:ext cx="5010785" cy="250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4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Chain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The release of neutrons in spontaneous fission can be used to cause other fissions in a </a:t>
            </a:r>
            <a:r>
              <a:rPr lang="en-AU" sz="2400" b="1" dirty="0"/>
              <a:t>chain reaction</a:t>
            </a:r>
            <a:r>
              <a:rPr lang="en-AU" sz="2400" dirty="0"/>
              <a:t>. </a:t>
            </a:r>
            <a:endParaRPr lang="en-AU" sz="2400" dirty="0" smtClean="0"/>
          </a:p>
          <a:p>
            <a:r>
              <a:rPr lang="en-AU" sz="2400" dirty="0" smtClean="0"/>
              <a:t>In </a:t>
            </a:r>
            <a:r>
              <a:rPr lang="en-AU" sz="2400" dirty="0"/>
              <a:t>a chain reaction, the products of the reaction </a:t>
            </a:r>
            <a:r>
              <a:rPr lang="en-AU" sz="2400" b="1" dirty="0"/>
              <a:t>initiate</a:t>
            </a:r>
            <a:r>
              <a:rPr lang="en-AU" sz="2400" dirty="0"/>
              <a:t> further reactions</a:t>
            </a:r>
            <a:r>
              <a:rPr lang="en-AU" sz="2400" dirty="0" smtClean="0"/>
              <a:t>.</a:t>
            </a:r>
          </a:p>
          <a:p>
            <a:r>
              <a:rPr lang="en-AU" sz="2400" dirty="0"/>
              <a:t>Fission chains result in a </a:t>
            </a:r>
            <a:r>
              <a:rPr lang="en-AU" sz="2400" b="1" dirty="0"/>
              <a:t>continuous</a:t>
            </a:r>
            <a:r>
              <a:rPr lang="en-AU" sz="2400" dirty="0"/>
              <a:t> production of heat, which is important in energy production in power plants. </a:t>
            </a:r>
            <a:endParaRPr lang="en-AU" sz="2400" dirty="0" smtClean="0"/>
          </a:p>
          <a:p>
            <a:r>
              <a:rPr lang="en-AU" sz="2400" dirty="0" smtClean="0"/>
              <a:t> In order to have a </a:t>
            </a:r>
            <a:r>
              <a:rPr lang="en-AU" sz="2400" b="1" dirty="0" smtClean="0"/>
              <a:t>sustained </a:t>
            </a:r>
            <a:r>
              <a:rPr lang="en-AU" sz="2400" dirty="0" smtClean="0"/>
              <a:t>chain reaction, at least one neutron per fission must induce another fission.  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6736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Chain reaction</a:t>
            </a:r>
          </a:p>
        </p:txBody>
      </p:sp>
      <p:pic>
        <p:nvPicPr>
          <p:cNvPr id="4" name="Picture 3" descr="http://media.wiley.com/Lux/27/167927.image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611" r="1375" b="1291"/>
          <a:stretch/>
        </p:blipFill>
        <p:spPr bwMode="auto">
          <a:xfrm>
            <a:off x="2806262" y="1818170"/>
            <a:ext cx="5694165" cy="4661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9848" y="5281448"/>
            <a:ext cx="2666580" cy="5785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Figure: Chain reaction schematic</a:t>
            </a:r>
          </a:p>
        </p:txBody>
      </p:sp>
    </p:spTree>
    <p:extLst>
      <p:ext uri="{BB962C8B-B14F-4D97-AF65-F5344CB8AC3E}">
        <p14:creationId xmlns:p14="http://schemas.microsoft.com/office/powerpoint/2010/main" val="40156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Fast neutrons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 smtClean="0"/>
              <a:t>The neutrons </a:t>
            </a:r>
            <a:r>
              <a:rPr lang="en-AU" sz="2400" dirty="0"/>
              <a:t>ejected in fission typically have energies of the order 1-2 MeV. </a:t>
            </a: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Fast </a:t>
            </a:r>
            <a:r>
              <a:rPr lang="en-AU" sz="2400" dirty="0"/>
              <a:t>neutrons result in less desirable reactions occurring, such as:</a:t>
            </a:r>
          </a:p>
          <a:p>
            <a:r>
              <a:rPr lang="en-AU" sz="2400" dirty="0" smtClean="0"/>
              <a:t>The </a:t>
            </a:r>
            <a:r>
              <a:rPr lang="en-AU" sz="2400" dirty="0"/>
              <a:t>ejection of a photon</a:t>
            </a:r>
          </a:p>
          <a:p>
            <a:r>
              <a:rPr lang="en-AU" sz="2400" dirty="0" smtClean="0"/>
              <a:t>The </a:t>
            </a:r>
            <a:r>
              <a:rPr lang="en-AU" sz="2400" dirty="0"/>
              <a:t>ejection of an alpha particle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Neither </a:t>
            </a:r>
            <a:r>
              <a:rPr lang="en-AU" sz="2400" dirty="0"/>
              <a:t>of these reactions produce much energy compared to the fission of a uranium-235.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35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7469</TotalTime>
  <Words>1623</Words>
  <Application>Microsoft Office PowerPoint</Application>
  <PresentationFormat>Custom</PresentationFormat>
  <Paragraphs>149</Paragraphs>
  <Slides>30</Slides>
  <Notes>0</Notes>
  <HiddenSlides>1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Wood Type</vt:lpstr>
      <vt:lpstr>Nuclear fission and fusion</vt:lpstr>
      <vt:lpstr>PowerPoint Presentation</vt:lpstr>
      <vt:lpstr>Nuclear Energy Explained: How does it work? </vt:lpstr>
      <vt:lpstr>Spontaneous and induced nuclear fission</vt:lpstr>
      <vt:lpstr>Spontaneous and induced nuclear fission</vt:lpstr>
      <vt:lpstr>How does fission occur</vt:lpstr>
      <vt:lpstr>Chain reaction</vt:lpstr>
      <vt:lpstr>Chain reaction</vt:lpstr>
      <vt:lpstr>Fast neutrons</vt:lpstr>
      <vt:lpstr>Moderators</vt:lpstr>
      <vt:lpstr>Enrichment</vt:lpstr>
      <vt:lpstr>Enrichment</vt:lpstr>
      <vt:lpstr>Critical MAss</vt:lpstr>
      <vt:lpstr>Application: Fission nuclear power</vt:lpstr>
      <vt:lpstr>PWR Nuclear Power Plant Animation  </vt:lpstr>
      <vt:lpstr>The control system – the control rods</vt:lpstr>
      <vt:lpstr>Delayed emission of neutrons</vt:lpstr>
      <vt:lpstr>Delayed emission of neutrons</vt:lpstr>
      <vt:lpstr>How do reactors work?</vt:lpstr>
      <vt:lpstr>3 Reasons Why Nuclear Energy Is Terrible!</vt:lpstr>
      <vt:lpstr>3 Reasons Why Nuclear Energy Is Awesome!</vt:lpstr>
      <vt:lpstr>Advantages and disadvantages </vt:lpstr>
      <vt:lpstr>Nuclear Fusion</vt:lpstr>
      <vt:lpstr>Nuclear Fusion</vt:lpstr>
      <vt:lpstr>Nuclear Fusion</vt:lpstr>
      <vt:lpstr>The sun</vt:lpstr>
      <vt:lpstr>The sun</vt:lpstr>
      <vt:lpstr>Advantages and disadvantages</vt:lpstr>
      <vt:lpstr>INERTIAL CONFINEMENT FUSION</vt:lpstr>
      <vt:lpstr>Magnetic Confinement Fusion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of the Nucleus</dc:title>
  <dc:creator>g'deona soeharyo</dc:creator>
  <cp:lastModifiedBy>chris barratt</cp:lastModifiedBy>
  <cp:revision>46</cp:revision>
  <dcterms:created xsi:type="dcterms:W3CDTF">2015-08-30T17:03:21Z</dcterms:created>
  <dcterms:modified xsi:type="dcterms:W3CDTF">2017-09-25T00:04:40Z</dcterms:modified>
</cp:coreProperties>
</file>