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3" r:id="rId18"/>
    <p:sldId id="274" r:id="rId19"/>
    <p:sldId id="275" r:id="rId20"/>
    <p:sldId id="276" r:id="rId21"/>
    <p:sldId id="277" r:id="rId22"/>
    <p:sldId id="278" r:id="rId23"/>
    <p:sldId id="272"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98" autoAdjust="0"/>
  </p:normalViewPr>
  <p:slideViewPr>
    <p:cSldViewPr>
      <p:cViewPr varScale="1">
        <p:scale>
          <a:sx n="63" d="100"/>
          <a:sy n="63" d="100"/>
        </p:scale>
        <p:origin x="-58" y="-490"/>
      </p:cViewPr>
      <p:guideLst>
        <p:guide orient="horz" pos="2160"/>
        <p:guide pos="2880"/>
      </p:guideLst>
    </p:cSldViewPr>
  </p:slideViewPr>
  <p:outlineViewPr>
    <p:cViewPr>
      <p:scale>
        <a:sx n="33" d="100"/>
        <a:sy n="33" d="100"/>
      </p:scale>
      <p:origin x="0" y="410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947E9C-CBED-4022-B107-499F2305430A}" type="datetimeFigureOut">
              <a:rPr lang="en-AU" smtClean="0"/>
              <a:t>21/08/2017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65CF65-8C72-4473-B334-421EB756B0F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47E9C-CBED-4022-B107-499F2305430A}" type="datetimeFigureOut">
              <a:rPr lang="en-AU" smtClean="0"/>
              <a:t>21/08/2017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65CF65-8C72-4473-B334-421EB756B0F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47E9C-CBED-4022-B107-499F2305430A}" type="datetimeFigureOut">
              <a:rPr lang="en-AU" smtClean="0"/>
              <a:t>21/08/2017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65CF65-8C72-4473-B334-421EB756B0F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47E9C-CBED-4022-B107-499F2305430A}" type="datetimeFigureOut">
              <a:rPr lang="en-AU" smtClean="0"/>
              <a:t>21/08/2017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65CF65-8C72-4473-B334-421EB756B0F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47E9C-CBED-4022-B107-499F2305430A}" type="datetimeFigureOut">
              <a:rPr lang="en-AU" smtClean="0"/>
              <a:t>21/08/2017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65CF65-8C72-4473-B334-421EB756B0F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947E9C-CBED-4022-B107-499F2305430A}" type="datetimeFigureOut">
              <a:rPr lang="en-AU" smtClean="0"/>
              <a:t>21/08/2017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65CF65-8C72-4473-B334-421EB756B0F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47E9C-CBED-4022-B107-499F2305430A}" type="datetimeFigureOut">
              <a:rPr lang="en-AU" smtClean="0"/>
              <a:t>21/08/2017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265CF65-8C72-4473-B334-421EB756B0F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47E9C-CBED-4022-B107-499F2305430A}" type="datetimeFigureOut">
              <a:rPr lang="en-AU" smtClean="0"/>
              <a:t>21/08/2017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265CF65-8C72-4473-B334-421EB756B0F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47E9C-CBED-4022-B107-499F2305430A}" type="datetimeFigureOut">
              <a:rPr lang="en-AU" smtClean="0"/>
              <a:t>21/08/2017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265CF65-8C72-4473-B334-421EB756B0F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47E9C-CBED-4022-B107-499F2305430A}" type="datetimeFigureOut">
              <a:rPr lang="en-AU" smtClean="0"/>
              <a:t>21/08/2017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65CF65-8C72-4473-B334-421EB756B0F9}" type="slidenum">
              <a:rPr lang="en-AU" smtClean="0"/>
              <a:t>‹#›</a:t>
            </a:fld>
            <a:endParaRPr lang="en-AU"/>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0947E9C-CBED-4022-B107-499F2305430A}" type="datetimeFigureOut">
              <a:rPr lang="en-AU" smtClean="0"/>
              <a:t>21/08/2017</a:t>
            </a:fld>
            <a:endParaRPr lang="en-AU"/>
          </a:p>
        </p:txBody>
      </p:sp>
      <p:sp>
        <p:nvSpPr>
          <p:cNvPr id="9" name="Slide Number Placeholder 8"/>
          <p:cNvSpPr>
            <a:spLocks noGrp="1"/>
          </p:cNvSpPr>
          <p:nvPr>
            <p:ph type="sldNum" sz="quarter" idx="11"/>
          </p:nvPr>
        </p:nvSpPr>
        <p:spPr/>
        <p:txBody>
          <a:bodyPr/>
          <a:lstStyle/>
          <a:p>
            <a:fld id="{8265CF65-8C72-4473-B334-421EB756B0F9}" type="slidenum">
              <a:rPr lang="en-AU" smtClean="0"/>
              <a:t>‹#›</a:t>
            </a:fld>
            <a:endParaRPr lang="en-AU"/>
          </a:p>
        </p:txBody>
      </p:sp>
      <p:sp>
        <p:nvSpPr>
          <p:cNvPr id="10" name="Footer Placeholder 9"/>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265CF65-8C72-4473-B334-421EB756B0F9}" type="slidenum">
              <a:rPr lang="en-AU" smtClean="0"/>
              <a:t>‹#›</a:t>
            </a:fld>
            <a:endParaRPr lang="en-A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A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0947E9C-CBED-4022-B107-499F2305430A}" type="datetimeFigureOut">
              <a:rPr lang="en-AU" smtClean="0"/>
              <a:t>21/08/2017</a:t>
            </a:fld>
            <a:endParaRPr lang="en-A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Atoms &amp; Nuclei</a:t>
            </a:r>
            <a:endParaRPr lang="en-AU" dirty="0"/>
          </a:p>
        </p:txBody>
      </p:sp>
      <p:sp>
        <p:nvSpPr>
          <p:cNvPr id="3" name="Subtitle 2"/>
          <p:cNvSpPr>
            <a:spLocks noGrp="1"/>
          </p:cNvSpPr>
          <p:nvPr>
            <p:ph type="subTitle" idx="1"/>
          </p:nvPr>
        </p:nvSpPr>
        <p:spPr/>
        <p:txBody>
          <a:bodyPr/>
          <a:lstStyle/>
          <a:p>
            <a:r>
              <a:rPr lang="en-AU" dirty="0" smtClean="0"/>
              <a:t>The Structure of the Atom</a:t>
            </a:r>
            <a:endParaRPr lang="en-AU" dirty="0"/>
          </a:p>
        </p:txBody>
      </p:sp>
    </p:spTree>
    <p:extLst>
      <p:ext uri="{BB962C8B-B14F-4D97-AF65-F5344CB8AC3E}">
        <p14:creationId xmlns:p14="http://schemas.microsoft.com/office/powerpoint/2010/main" val="879073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Electrons that are forced to higher energy levels in this way will rapidly fall back to lower, more stable positions. </a:t>
            </a:r>
            <a:endParaRPr lang="en-AU" dirty="0" smtClean="0"/>
          </a:p>
          <a:p>
            <a:r>
              <a:rPr lang="en-AU" dirty="0" smtClean="0"/>
              <a:t>When </a:t>
            </a:r>
            <a:r>
              <a:rPr lang="en-AU" dirty="0"/>
              <a:t>this happens, an amount of energy corresponding to the energy difference between the levels is released as a photon. </a:t>
            </a:r>
            <a:endParaRPr lang="en-AU" dirty="0" smtClean="0"/>
          </a:p>
          <a:p>
            <a:r>
              <a:rPr lang="en-AU" dirty="0" smtClean="0"/>
              <a:t>This </a:t>
            </a:r>
            <a:r>
              <a:rPr lang="en-AU" dirty="0"/>
              <a:t>photon will therefore have an energy given </a:t>
            </a:r>
            <a:r>
              <a:rPr lang="en-AU" dirty="0" smtClean="0"/>
              <a:t>by             </a:t>
            </a:r>
            <a:r>
              <a:rPr lang="en-AU" dirty="0" err="1"/>
              <a:t>E</a:t>
            </a:r>
            <a:r>
              <a:rPr lang="en-AU" baseline="-25000" dirty="0" err="1"/>
              <a:t>higher</a:t>
            </a:r>
            <a:r>
              <a:rPr lang="en-AU" dirty="0"/>
              <a:t> – </a:t>
            </a:r>
            <a:r>
              <a:rPr lang="en-AU" dirty="0" err="1"/>
              <a:t>E</a:t>
            </a:r>
            <a:r>
              <a:rPr lang="en-AU" baseline="-25000" dirty="0" err="1"/>
              <a:t>lower</a:t>
            </a:r>
            <a:r>
              <a:rPr lang="en-AU" dirty="0"/>
              <a:t> = E = </a:t>
            </a:r>
            <a:r>
              <a:rPr lang="en-AU" dirty="0" err="1"/>
              <a:t>h.f</a:t>
            </a:r>
            <a:r>
              <a:rPr lang="en-AU" dirty="0"/>
              <a:t>, where f is the frequency of the emitted photon</a:t>
            </a:r>
            <a:r>
              <a:rPr lang="en-AU" dirty="0" smtClean="0"/>
              <a:t>.</a:t>
            </a:r>
          </a:p>
          <a:p>
            <a:r>
              <a:rPr lang="en-AU" dirty="0"/>
              <a:t>The above theory explains the discrete frequencies of light that are present in line emission spectra. </a:t>
            </a:r>
            <a:endParaRPr lang="en-AU" dirty="0" smtClean="0"/>
          </a:p>
          <a:p>
            <a:r>
              <a:rPr lang="en-AU" dirty="0" smtClean="0"/>
              <a:t>Each </a:t>
            </a:r>
            <a:r>
              <a:rPr lang="en-AU" dirty="0"/>
              <a:t>frequency of the emitted light corresponds to a specific electron jump between different energy levels.</a:t>
            </a:r>
          </a:p>
          <a:p>
            <a:endParaRPr lang="en-AU" dirty="0"/>
          </a:p>
          <a:p>
            <a:endParaRPr lang="en-AU" dirty="0"/>
          </a:p>
        </p:txBody>
      </p:sp>
    </p:spTree>
    <p:extLst>
      <p:ext uri="{BB962C8B-B14F-4D97-AF65-F5344CB8AC3E}">
        <p14:creationId xmlns:p14="http://schemas.microsoft.com/office/powerpoint/2010/main" val="129957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a:t>
            </a:r>
            <a:r>
              <a:rPr lang="en-AU" dirty="0" smtClean="0"/>
              <a:t>ew </a:t>
            </a:r>
            <a:r>
              <a:rPr lang="en-AU" dirty="0"/>
              <a:t>T</a:t>
            </a:r>
            <a:r>
              <a:rPr lang="en-AU" dirty="0" smtClean="0"/>
              <a:t>erms </a:t>
            </a:r>
            <a:endParaRPr lang="en-AU" dirty="0"/>
          </a:p>
        </p:txBody>
      </p:sp>
      <p:sp>
        <p:nvSpPr>
          <p:cNvPr id="3" name="Content Placeholder 2"/>
          <p:cNvSpPr>
            <a:spLocks noGrp="1"/>
          </p:cNvSpPr>
          <p:nvPr>
            <p:ph idx="1"/>
          </p:nvPr>
        </p:nvSpPr>
        <p:spPr/>
        <p:txBody>
          <a:bodyPr/>
          <a:lstStyle/>
          <a:p>
            <a:pPr lvl="0"/>
            <a:r>
              <a:rPr lang="en-AU" dirty="0"/>
              <a:t>Ground state of an electron – the lowest energy level that a specific electron can occupy in an atom.</a:t>
            </a:r>
          </a:p>
          <a:p>
            <a:pPr lvl="0"/>
            <a:r>
              <a:rPr lang="en-AU" dirty="0"/>
              <a:t>Ground state of an atom – the lowest energy level that the most energetic electron can occupy in an atom.</a:t>
            </a:r>
          </a:p>
          <a:p>
            <a:pPr lvl="0"/>
            <a:r>
              <a:rPr lang="en-AU" dirty="0"/>
              <a:t>Ionisation energy – the minimum amount of energy required to free an electron from the atom’s ground state. It equals the energy of the highest energy level minus the energy of the ground state.</a:t>
            </a:r>
          </a:p>
          <a:p>
            <a:pPr lvl="0"/>
            <a:r>
              <a:rPr lang="en-AU" dirty="0"/>
              <a:t>Transition – the movement of electrons between the energy levels due to the absorption or emission of specific amounts of energy.</a:t>
            </a:r>
          </a:p>
          <a:p>
            <a:pPr lvl="0"/>
            <a:r>
              <a:rPr lang="en-AU" dirty="0"/>
              <a:t>Excitation state – all energy levels above the ground state are considered excitation states.</a:t>
            </a:r>
          </a:p>
          <a:p>
            <a:endParaRPr lang="en-AU" dirty="0"/>
          </a:p>
        </p:txBody>
      </p:sp>
    </p:spTree>
    <p:extLst>
      <p:ext uri="{BB962C8B-B14F-4D97-AF65-F5344CB8AC3E}">
        <p14:creationId xmlns:p14="http://schemas.microsoft.com/office/powerpoint/2010/main" val="25848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67543" y="1556792"/>
            <a:ext cx="7422897" cy="4968552"/>
          </a:xfrm>
          <a:prstGeom prst="rect">
            <a:avLst/>
          </a:prstGeom>
        </p:spPr>
      </p:pic>
    </p:spTree>
    <p:extLst>
      <p:ext uri="{BB962C8B-B14F-4D97-AF65-F5344CB8AC3E}">
        <p14:creationId xmlns:p14="http://schemas.microsoft.com/office/powerpoint/2010/main" val="1815337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800" b="1" dirty="0"/>
              <a:t>The Line Emission Spectrum of Atomic </a:t>
            </a:r>
            <a:r>
              <a:rPr lang="en-AU" sz="3800" b="1" dirty="0" smtClean="0"/>
              <a:t>Hydrogen</a:t>
            </a:r>
            <a:endParaRPr lang="en-AU" sz="3800" dirty="0"/>
          </a:p>
        </p:txBody>
      </p:sp>
      <p:sp>
        <p:nvSpPr>
          <p:cNvPr id="3" name="Content Placeholder 2"/>
          <p:cNvSpPr>
            <a:spLocks noGrp="1"/>
          </p:cNvSpPr>
          <p:nvPr>
            <p:ph idx="1"/>
          </p:nvPr>
        </p:nvSpPr>
        <p:spPr/>
        <p:txBody>
          <a:bodyPr/>
          <a:lstStyle/>
          <a:p>
            <a:r>
              <a:rPr lang="en-AU" dirty="0"/>
              <a:t>The line emission spectrum of hydrogen’s single electron can be divided into several series of lines. </a:t>
            </a:r>
            <a:endParaRPr lang="en-AU" dirty="0" smtClean="0"/>
          </a:p>
          <a:p>
            <a:r>
              <a:rPr lang="en-AU" dirty="0" smtClean="0"/>
              <a:t>Each </a:t>
            </a:r>
            <a:r>
              <a:rPr lang="en-AU" dirty="0"/>
              <a:t>series has a maximum frequency in a different part of the electromagnetic spectrum. </a:t>
            </a:r>
          </a:p>
          <a:p>
            <a:r>
              <a:rPr lang="en-AU" dirty="0"/>
              <a:t>Remember that E = </a:t>
            </a:r>
            <a:r>
              <a:rPr lang="en-AU" dirty="0" err="1"/>
              <a:t>h.f</a:t>
            </a:r>
            <a:r>
              <a:rPr lang="en-AU" dirty="0"/>
              <a:t> and therefore the maximum frequency light wave of each series coincides to the greatest energy jump. </a:t>
            </a:r>
            <a:endParaRPr lang="en-AU" dirty="0" smtClean="0"/>
          </a:p>
          <a:p>
            <a:r>
              <a:rPr lang="en-AU" dirty="0" smtClean="0"/>
              <a:t>This </a:t>
            </a:r>
            <a:r>
              <a:rPr lang="en-AU" dirty="0"/>
              <a:t>frequency is known as the series limit</a:t>
            </a:r>
            <a:r>
              <a:rPr lang="en-AU" dirty="0" smtClean="0"/>
              <a:t>.</a:t>
            </a:r>
          </a:p>
          <a:p>
            <a:r>
              <a:rPr lang="en-AU" dirty="0"/>
              <a:t>Each series corresponds to a transition down to a specific energy level. </a:t>
            </a:r>
            <a:endParaRPr lang="en-AU" dirty="0" smtClean="0"/>
          </a:p>
          <a:p>
            <a:r>
              <a:rPr lang="en-AU" dirty="0" smtClean="0"/>
              <a:t>In </a:t>
            </a:r>
            <a:r>
              <a:rPr lang="en-AU" dirty="0"/>
              <a:t>hydrogen, the three series that correspond to transitions down to the lowest three energy levels are given special names:</a:t>
            </a:r>
          </a:p>
          <a:p>
            <a:endParaRPr lang="en-AU" dirty="0"/>
          </a:p>
          <a:p>
            <a:endParaRPr lang="en-AU" dirty="0"/>
          </a:p>
        </p:txBody>
      </p:sp>
    </p:spTree>
    <p:extLst>
      <p:ext uri="{BB962C8B-B14F-4D97-AF65-F5344CB8AC3E}">
        <p14:creationId xmlns:p14="http://schemas.microsoft.com/office/powerpoint/2010/main" val="347050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lvl="0"/>
            <a:r>
              <a:rPr lang="en-AU" dirty="0" smtClean="0"/>
              <a:t>Transitions </a:t>
            </a:r>
            <a:r>
              <a:rPr lang="en-AU" dirty="0"/>
              <a:t>down to the ground state are called the </a:t>
            </a:r>
            <a:r>
              <a:rPr lang="en-AU" b="1" dirty="0"/>
              <a:t>Lyman Series</a:t>
            </a:r>
            <a:r>
              <a:rPr lang="en-AU" dirty="0"/>
              <a:t>. The photons emitted in this series have ultraviolet frequencies, as their energies are higher than the other series.</a:t>
            </a:r>
          </a:p>
          <a:p>
            <a:pPr lvl="0"/>
            <a:r>
              <a:rPr lang="en-AU" dirty="0"/>
              <a:t>Transitions down to the second energy level are called the </a:t>
            </a:r>
            <a:r>
              <a:rPr lang="en-AU" b="1" dirty="0" err="1"/>
              <a:t>Balmer</a:t>
            </a:r>
            <a:r>
              <a:rPr lang="en-AU" b="1" dirty="0"/>
              <a:t> Series</a:t>
            </a:r>
            <a:r>
              <a:rPr lang="en-AU" dirty="0"/>
              <a:t>. The photons emitted in this series have visible frequencies.</a:t>
            </a:r>
          </a:p>
          <a:p>
            <a:pPr lvl="0"/>
            <a:r>
              <a:rPr lang="en-AU" dirty="0"/>
              <a:t>Transitions down to the third energy level are called the </a:t>
            </a:r>
            <a:r>
              <a:rPr lang="en-AU" b="1" dirty="0" err="1"/>
              <a:t>Paschen</a:t>
            </a:r>
            <a:r>
              <a:rPr lang="en-AU" b="1" dirty="0"/>
              <a:t> Series</a:t>
            </a:r>
            <a:r>
              <a:rPr lang="en-AU" dirty="0"/>
              <a:t>. The photons emitted in this series have infrared frequencies, as their energies are lower than the other series.</a:t>
            </a:r>
          </a:p>
          <a:p>
            <a:endParaRPr lang="en-AU" dirty="0"/>
          </a:p>
        </p:txBody>
      </p:sp>
    </p:spTree>
    <p:extLst>
      <p:ext uri="{BB962C8B-B14F-4D97-AF65-F5344CB8AC3E}">
        <p14:creationId xmlns:p14="http://schemas.microsoft.com/office/powerpoint/2010/main" val="376787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Continuous Spectra</a:t>
            </a:r>
            <a:endParaRPr lang="en-AU" dirty="0"/>
          </a:p>
        </p:txBody>
      </p:sp>
      <p:sp>
        <p:nvSpPr>
          <p:cNvPr id="3" name="Content Placeholder 2"/>
          <p:cNvSpPr>
            <a:spLocks noGrp="1"/>
          </p:cNvSpPr>
          <p:nvPr>
            <p:ph idx="1"/>
          </p:nvPr>
        </p:nvSpPr>
        <p:spPr/>
        <p:txBody>
          <a:bodyPr/>
          <a:lstStyle/>
          <a:p>
            <a:r>
              <a:rPr lang="en-AU" dirty="0"/>
              <a:t>The particles within any object are continuously vibrating, and emitting electromagnetic radiation. </a:t>
            </a:r>
            <a:endParaRPr lang="en-AU" dirty="0" smtClean="0"/>
          </a:p>
          <a:p>
            <a:r>
              <a:rPr lang="en-AU" dirty="0" smtClean="0"/>
              <a:t>When </a:t>
            </a:r>
            <a:r>
              <a:rPr lang="en-AU" dirty="0"/>
              <a:t>objects are heated, the energy of each particle increases and so the energy of the radiation emitted also increases. </a:t>
            </a:r>
            <a:endParaRPr lang="en-AU" dirty="0" smtClean="0"/>
          </a:p>
          <a:p>
            <a:r>
              <a:rPr lang="en-AU" dirty="0" smtClean="0"/>
              <a:t>At </a:t>
            </a:r>
            <a:r>
              <a:rPr lang="en-AU" dirty="0"/>
              <a:t>higher temperatures, the particles will emit infrared radiation, while at even higher temperatures the particles may emit visible light.</a:t>
            </a:r>
          </a:p>
          <a:p>
            <a:r>
              <a:rPr lang="en-AU" dirty="0"/>
              <a:t>The particles will all vibrate at different frequencies so the radiation emitted by these vibrating particles will cover a continuous range of frequencies. </a:t>
            </a:r>
            <a:endParaRPr lang="en-AU" dirty="0" smtClean="0"/>
          </a:p>
          <a:p>
            <a:r>
              <a:rPr lang="en-AU" dirty="0" smtClean="0"/>
              <a:t>For </a:t>
            </a:r>
            <a:r>
              <a:rPr lang="en-AU" dirty="0"/>
              <a:t>this reason, it is known as a continuous spectrum.</a:t>
            </a:r>
          </a:p>
          <a:p>
            <a:endParaRPr lang="en-AU" dirty="0"/>
          </a:p>
        </p:txBody>
      </p:sp>
    </p:spTree>
    <p:extLst>
      <p:ext uri="{BB962C8B-B14F-4D97-AF65-F5344CB8AC3E}">
        <p14:creationId xmlns:p14="http://schemas.microsoft.com/office/powerpoint/2010/main" val="368270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Continuous Spectra</a:t>
            </a:r>
          </a:p>
        </p:txBody>
      </p:sp>
      <p:sp>
        <p:nvSpPr>
          <p:cNvPr id="3" name="Content Placeholder 2"/>
          <p:cNvSpPr>
            <a:spLocks noGrp="1"/>
          </p:cNvSpPr>
          <p:nvPr>
            <p:ph idx="1"/>
          </p:nvPr>
        </p:nvSpPr>
        <p:spPr/>
        <p:txBody>
          <a:bodyPr>
            <a:normAutofit lnSpcReduction="10000"/>
          </a:bodyPr>
          <a:lstStyle/>
          <a:p>
            <a:r>
              <a:rPr lang="en-AU" dirty="0"/>
              <a:t>Heating solids, liquids or dense gases can therefore produce continuous spectra in the visible </a:t>
            </a:r>
            <a:r>
              <a:rPr lang="en-AU" dirty="0" smtClean="0"/>
              <a:t>region, with the </a:t>
            </a:r>
            <a:r>
              <a:rPr lang="en-AU" dirty="0"/>
              <a:t>dominant frequencies emitted by an object </a:t>
            </a:r>
            <a:r>
              <a:rPr lang="en-AU" dirty="0" smtClean="0"/>
              <a:t>being </a:t>
            </a:r>
            <a:r>
              <a:rPr lang="en-AU" dirty="0"/>
              <a:t>related to its temperature. </a:t>
            </a:r>
            <a:endParaRPr lang="en-AU" dirty="0" smtClean="0"/>
          </a:p>
          <a:p>
            <a:r>
              <a:rPr lang="en-AU" dirty="0" smtClean="0"/>
              <a:t>As </a:t>
            </a:r>
            <a:r>
              <a:rPr lang="en-AU" dirty="0"/>
              <a:t>the temperature of the object increases, the following changes are observed:</a:t>
            </a:r>
          </a:p>
          <a:p>
            <a:r>
              <a:rPr lang="en-AU" dirty="0"/>
              <a:t>At normal temperatures – low frequencies of electromagnetic radiation are emitted</a:t>
            </a:r>
          </a:p>
          <a:p>
            <a:r>
              <a:rPr lang="en-AU" dirty="0"/>
              <a:t>At high temperatures – infrared radiation is emitted</a:t>
            </a:r>
          </a:p>
          <a:p>
            <a:r>
              <a:rPr lang="en-AU" dirty="0"/>
              <a:t>At higher temperatures – visible light is emitted, ranging from red to yellow to blue as temperature increases.</a:t>
            </a:r>
          </a:p>
          <a:p>
            <a:r>
              <a:rPr lang="en-AU" dirty="0"/>
              <a:t>At still higher temperatures – ‘white’ light is observed at extreme temperatures, where there is an even spread of frequencies across the visible ranges.</a:t>
            </a:r>
          </a:p>
          <a:p>
            <a:endParaRPr lang="en-AU" dirty="0"/>
          </a:p>
        </p:txBody>
      </p:sp>
    </p:spTree>
    <p:extLst>
      <p:ext uri="{BB962C8B-B14F-4D97-AF65-F5344CB8AC3E}">
        <p14:creationId xmlns:p14="http://schemas.microsoft.com/office/powerpoint/2010/main" val="269676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3379774"/>
            <a:ext cx="4305300" cy="3459480"/>
          </a:xfrm>
          <a:prstGeom prst="rect">
            <a:avLst/>
          </a:prstGeom>
        </p:spPr>
      </p:pic>
      <p:pic>
        <p:nvPicPr>
          <p:cNvPr id="4" name="Content Placeholder 3"/>
          <p:cNvPicPr>
            <a:picLocks noGrp="1"/>
          </p:cNvPicPr>
          <p:nvPr>
            <p:ph idx="1"/>
          </p:nvPr>
        </p:nvPicPr>
        <p:blipFill rotWithShape="1">
          <a:blip r:embed="rId3"/>
          <a:srcRect b="17494"/>
          <a:stretch/>
        </p:blipFill>
        <p:spPr bwMode="auto">
          <a:xfrm>
            <a:off x="0" y="1412776"/>
            <a:ext cx="5350523" cy="3096344"/>
          </a:xfrm>
          <a:prstGeom prst="rect">
            <a:avLst/>
          </a:prstGeom>
          <a:noFill/>
          <a:ln>
            <a:noFill/>
          </a:ln>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005531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Line Absorption Spectra</a:t>
            </a:r>
            <a:endParaRPr lang="en-AU" dirty="0"/>
          </a:p>
        </p:txBody>
      </p:sp>
      <p:sp>
        <p:nvSpPr>
          <p:cNvPr id="3" name="Content Placeholder 2"/>
          <p:cNvSpPr>
            <a:spLocks noGrp="1"/>
          </p:cNvSpPr>
          <p:nvPr>
            <p:ph idx="1"/>
          </p:nvPr>
        </p:nvSpPr>
        <p:spPr/>
        <p:txBody>
          <a:bodyPr/>
          <a:lstStyle/>
          <a:p>
            <a:r>
              <a:rPr lang="en-AU" dirty="0"/>
              <a:t>When a continuous spectrum of white light is </a:t>
            </a:r>
            <a:r>
              <a:rPr lang="en-AU" dirty="0" smtClean="0"/>
              <a:t>passed </a:t>
            </a:r>
            <a:r>
              <a:rPr lang="en-AU" dirty="0"/>
              <a:t>through the heated gas of an element, the atoms absorb particular frequencies of light. </a:t>
            </a:r>
            <a:endParaRPr lang="en-AU" dirty="0" smtClean="0"/>
          </a:p>
          <a:p>
            <a:r>
              <a:rPr lang="en-AU" dirty="0" smtClean="0"/>
              <a:t>Each </a:t>
            </a:r>
            <a:r>
              <a:rPr lang="en-AU" dirty="0"/>
              <a:t>frequency corresponds to a particular energy transition in the atoms. </a:t>
            </a:r>
            <a:endParaRPr lang="en-AU" dirty="0" smtClean="0"/>
          </a:p>
          <a:p>
            <a:r>
              <a:rPr lang="en-AU" dirty="0" smtClean="0"/>
              <a:t>The </a:t>
            </a:r>
            <a:r>
              <a:rPr lang="en-AU" dirty="0"/>
              <a:t>electron absorbs a photon with energy that corresponds to a possible jump the electron can make. </a:t>
            </a:r>
            <a:endParaRPr lang="en-AU" dirty="0" smtClean="0"/>
          </a:p>
          <a:p>
            <a:r>
              <a:rPr lang="en-AU" dirty="0" smtClean="0"/>
              <a:t>When </a:t>
            </a:r>
            <a:r>
              <a:rPr lang="en-AU" dirty="0"/>
              <a:t>the excited electrons move back to their ground state they emit the radiation they previously absorbed in random directions.</a:t>
            </a:r>
          </a:p>
          <a:p>
            <a:endParaRPr lang="en-AU" dirty="0"/>
          </a:p>
        </p:txBody>
      </p:sp>
    </p:spTree>
    <p:extLst>
      <p:ext uri="{BB962C8B-B14F-4D97-AF65-F5344CB8AC3E}">
        <p14:creationId xmlns:p14="http://schemas.microsoft.com/office/powerpoint/2010/main" val="408627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Line Absorption Spectra</a:t>
            </a:r>
            <a:endParaRPr lang="en-AU" dirty="0"/>
          </a:p>
        </p:txBody>
      </p:sp>
      <p:sp>
        <p:nvSpPr>
          <p:cNvPr id="5" name="Content Placeholder 4"/>
          <p:cNvSpPr>
            <a:spLocks noGrp="1"/>
          </p:cNvSpPr>
          <p:nvPr>
            <p:ph idx="1"/>
          </p:nvPr>
        </p:nvSpPr>
        <p:spPr/>
        <p:txBody>
          <a:bodyPr/>
          <a:lstStyle/>
          <a:p>
            <a:r>
              <a:rPr lang="en-AU" dirty="0"/>
              <a:t>If a spectrometer is placed in the path of the incident white light, it will detect a line absorption spectrum. </a:t>
            </a:r>
            <a:endParaRPr lang="en-AU" dirty="0" smtClean="0"/>
          </a:p>
          <a:p>
            <a:r>
              <a:rPr lang="en-AU" dirty="0" smtClean="0"/>
              <a:t>This </a:t>
            </a:r>
            <a:r>
              <a:rPr lang="en-AU" dirty="0"/>
              <a:t>consists of a continuous spectrum with dark lines corresponding to the specific frequencies that have been absorbed by the element.</a:t>
            </a:r>
          </a:p>
          <a:p>
            <a:r>
              <a:rPr lang="en-AU" dirty="0"/>
              <a:t>The absorption lines present in the line absorption spectrum of an element will be a subset of the lines in its emission spectrum</a:t>
            </a:r>
          </a:p>
          <a:p>
            <a:endParaRPr lang="en-AU" dirty="0" smtClean="0"/>
          </a:p>
          <a:p>
            <a:r>
              <a:rPr lang="en-AU" dirty="0"/>
              <a:t>Explain why there may be more lines on an emission spectrum than an absorption spectrum</a:t>
            </a:r>
          </a:p>
          <a:p>
            <a:endParaRPr lang="en-AU" dirty="0"/>
          </a:p>
        </p:txBody>
      </p:sp>
    </p:spTree>
    <p:extLst>
      <p:ext uri="{BB962C8B-B14F-4D97-AF65-F5344CB8AC3E}">
        <p14:creationId xmlns:p14="http://schemas.microsoft.com/office/powerpoint/2010/main" val="199829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The Structure of the </a:t>
            </a:r>
            <a:r>
              <a:rPr lang="en-AU" b="1" dirty="0" smtClean="0"/>
              <a:t>Atom</a:t>
            </a:r>
            <a:endParaRPr lang="en-AU" b="1" dirty="0"/>
          </a:p>
        </p:txBody>
      </p:sp>
      <p:sp>
        <p:nvSpPr>
          <p:cNvPr id="3" name="Content Placeholder 2"/>
          <p:cNvSpPr>
            <a:spLocks noGrp="1"/>
          </p:cNvSpPr>
          <p:nvPr>
            <p:ph idx="1"/>
          </p:nvPr>
        </p:nvSpPr>
        <p:spPr/>
        <p:txBody>
          <a:bodyPr/>
          <a:lstStyle/>
          <a:p>
            <a:r>
              <a:rPr lang="en-AU" dirty="0"/>
              <a:t>Atoms are made up of a dense, positively charged nucleus and negatively charged electrons that orbit in specific energy levels around the nucleus</a:t>
            </a:r>
            <a:r>
              <a:rPr lang="en-AU" dirty="0" smtClean="0"/>
              <a:t>.</a:t>
            </a:r>
          </a:p>
          <a:p>
            <a:r>
              <a:rPr lang="en-AU" dirty="0"/>
              <a:t>The line emission spectrum of a specific element can be used to explain the unique way in which electrons are arranged around its nucleus.</a:t>
            </a:r>
          </a:p>
          <a:p>
            <a:endParaRPr lang="en-AU" dirty="0"/>
          </a:p>
        </p:txBody>
      </p:sp>
    </p:spTree>
    <p:extLst>
      <p:ext uri="{BB962C8B-B14F-4D97-AF65-F5344CB8AC3E}">
        <p14:creationId xmlns:p14="http://schemas.microsoft.com/office/powerpoint/2010/main" val="172516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Line </a:t>
            </a:r>
            <a:r>
              <a:rPr lang="en-AU" sz="3600" dirty="0"/>
              <a:t>Absorption Spectrum of </a:t>
            </a:r>
            <a:r>
              <a:rPr lang="en-AU" sz="3600" dirty="0" smtClean="0"/>
              <a:t>Hydrogen</a:t>
            </a:r>
            <a:endParaRPr lang="en-AU" sz="3600" dirty="0"/>
          </a:p>
        </p:txBody>
      </p:sp>
      <p:sp>
        <p:nvSpPr>
          <p:cNvPr id="3" name="Content Placeholder 2"/>
          <p:cNvSpPr>
            <a:spLocks noGrp="1"/>
          </p:cNvSpPr>
          <p:nvPr>
            <p:ph idx="1"/>
          </p:nvPr>
        </p:nvSpPr>
        <p:spPr/>
        <p:txBody>
          <a:bodyPr/>
          <a:lstStyle/>
          <a:p>
            <a:r>
              <a:rPr lang="en-AU" dirty="0"/>
              <a:t>The line absorption spectrum of hydrogen is a continuous spectrum with absorption lines at frequencies corresponding to the ultraviolet line emission series (Lyman Series). </a:t>
            </a:r>
            <a:endParaRPr lang="en-AU" dirty="0" smtClean="0"/>
          </a:p>
          <a:p>
            <a:r>
              <a:rPr lang="en-AU" dirty="0" smtClean="0"/>
              <a:t>At </a:t>
            </a:r>
            <a:r>
              <a:rPr lang="en-AU" dirty="0"/>
              <a:t>room temperature, there are no absorption lines present in the visible absorption spectrum of hydrogen.</a:t>
            </a:r>
          </a:p>
          <a:p>
            <a:r>
              <a:rPr lang="en-AU" dirty="0"/>
              <a:t>This is because at room temperature hydrogen atoms are in their ground state. </a:t>
            </a:r>
            <a:endParaRPr lang="en-AU" dirty="0" smtClean="0"/>
          </a:p>
          <a:p>
            <a:r>
              <a:rPr lang="en-AU" dirty="0" smtClean="0"/>
              <a:t>The </a:t>
            </a:r>
            <a:r>
              <a:rPr lang="en-AU" dirty="0"/>
              <a:t>amount of energy required to excite the atom to its first excited state is 10.2 eV, and must be provided by a single photon</a:t>
            </a:r>
            <a:r>
              <a:rPr lang="en-AU" dirty="0" smtClean="0"/>
              <a:t>.</a:t>
            </a:r>
          </a:p>
          <a:p>
            <a:endParaRPr lang="en-AU" dirty="0"/>
          </a:p>
          <a:p>
            <a:endParaRPr lang="en-AU" dirty="0"/>
          </a:p>
        </p:txBody>
      </p:sp>
    </p:spTree>
    <p:extLst>
      <p:ext uri="{BB962C8B-B14F-4D97-AF65-F5344CB8AC3E}">
        <p14:creationId xmlns:p14="http://schemas.microsoft.com/office/powerpoint/2010/main" val="171527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Line Absorption Spectrum of Hydrogen</a:t>
            </a:r>
          </a:p>
        </p:txBody>
      </p:sp>
      <p:sp>
        <p:nvSpPr>
          <p:cNvPr id="3" name="Content Placeholder 2"/>
          <p:cNvSpPr>
            <a:spLocks noGrp="1"/>
          </p:cNvSpPr>
          <p:nvPr>
            <p:ph idx="1"/>
          </p:nvPr>
        </p:nvSpPr>
        <p:spPr/>
        <p:txBody>
          <a:bodyPr/>
          <a:lstStyle/>
          <a:p>
            <a:r>
              <a:rPr lang="en-AU" dirty="0"/>
              <a:t>Calculate the energy of the photon required for this </a:t>
            </a:r>
            <a:r>
              <a:rPr lang="en-AU" dirty="0" smtClean="0"/>
              <a:t>transmission</a:t>
            </a:r>
          </a:p>
          <a:p>
            <a:endParaRPr lang="en-AU" dirty="0" smtClean="0"/>
          </a:p>
          <a:p>
            <a:endParaRPr lang="en-AU" dirty="0" smtClean="0"/>
          </a:p>
          <a:p>
            <a:endParaRPr lang="en-AU" dirty="0"/>
          </a:p>
          <a:p>
            <a:r>
              <a:rPr lang="en-AU" dirty="0"/>
              <a:t>Find the wavelength of this </a:t>
            </a:r>
            <a:r>
              <a:rPr lang="en-AU" dirty="0" smtClean="0"/>
              <a:t>photon</a:t>
            </a:r>
          </a:p>
          <a:p>
            <a:endParaRPr lang="en-AU" dirty="0" smtClean="0"/>
          </a:p>
          <a:p>
            <a:endParaRPr lang="en-AU" dirty="0" smtClean="0"/>
          </a:p>
          <a:p>
            <a:endParaRPr lang="en-AU" dirty="0"/>
          </a:p>
          <a:p>
            <a:r>
              <a:rPr lang="en-AU" dirty="0"/>
              <a:t>In what area of the spectrum is this photon?</a:t>
            </a:r>
          </a:p>
          <a:p>
            <a:endParaRPr lang="en-AU" dirty="0"/>
          </a:p>
        </p:txBody>
      </p:sp>
    </p:spTree>
    <p:extLst>
      <p:ext uri="{BB962C8B-B14F-4D97-AF65-F5344CB8AC3E}">
        <p14:creationId xmlns:p14="http://schemas.microsoft.com/office/powerpoint/2010/main" val="104390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Fraunhofer </a:t>
            </a:r>
            <a:r>
              <a:rPr lang="en-AU" dirty="0" smtClean="0"/>
              <a:t>Lines</a:t>
            </a:r>
            <a:endParaRPr lang="en-AU" dirty="0"/>
          </a:p>
        </p:txBody>
      </p:sp>
      <p:sp>
        <p:nvSpPr>
          <p:cNvPr id="3" name="Content Placeholder 2"/>
          <p:cNvSpPr>
            <a:spLocks noGrp="1"/>
          </p:cNvSpPr>
          <p:nvPr>
            <p:ph idx="1"/>
          </p:nvPr>
        </p:nvSpPr>
        <p:spPr/>
        <p:txBody>
          <a:bodyPr/>
          <a:lstStyle/>
          <a:p>
            <a:r>
              <a:rPr lang="en-AU" dirty="0"/>
              <a:t>The Sun’s emission spectrum actually contains a number of dark lines (absorption lines) called Fraunhofer Lines. </a:t>
            </a:r>
            <a:endParaRPr lang="en-AU" dirty="0" smtClean="0"/>
          </a:p>
          <a:p>
            <a:r>
              <a:rPr lang="en-AU" dirty="0" smtClean="0"/>
              <a:t>Light </a:t>
            </a:r>
            <a:r>
              <a:rPr lang="en-AU" dirty="0"/>
              <a:t>produced by the Sun covers a continuous range of frequencies and hence should produce a continuous spectrum. </a:t>
            </a:r>
            <a:endParaRPr lang="en-AU" dirty="0" smtClean="0"/>
          </a:p>
          <a:p>
            <a:r>
              <a:rPr lang="en-AU" dirty="0" smtClean="0"/>
              <a:t>However</a:t>
            </a:r>
            <a:r>
              <a:rPr lang="en-AU" dirty="0"/>
              <a:t>, atoms in the Sun’s and Earth’s atmospheres will absorb certain frequencies of the light emitted. </a:t>
            </a:r>
            <a:endParaRPr lang="en-AU" dirty="0" smtClean="0"/>
          </a:p>
          <a:p>
            <a:r>
              <a:rPr lang="en-AU" dirty="0" smtClean="0"/>
              <a:t>These </a:t>
            </a:r>
            <a:r>
              <a:rPr lang="en-AU" dirty="0"/>
              <a:t>frequencies correspond to the dark lines in the absorption spectra of those elements.</a:t>
            </a:r>
          </a:p>
        </p:txBody>
      </p:sp>
    </p:spTree>
    <p:extLst>
      <p:ext uri="{BB962C8B-B14F-4D97-AF65-F5344CB8AC3E}">
        <p14:creationId xmlns:p14="http://schemas.microsoft.com/office/powerpoint/2010/main" val="8318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2765794"/>
            <a:ext cx="7620000" cy="2469411"/>
          </a:xfrm>
        </p:spPr>
      </p:pic>
    </p:spTree>
    <p:extLst>
      <p:ext uri="{BB962C8B-B14F-4D97-AF65-F5344CB8AC3E}">
        <p14:creationId xmlns:p14="http://schemas.microsoft.com/office/powerpoint/2010/main" val="1139249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Fluorescence</a:t>
            </a:r>
            <a:endParaRPr lang="en-AU" dirty="0"/>
          </a:p>
        </p:txBody>
      </p:sp>
      <p:sp>
        <p:nvSpPr>
          <p:cNvPr id="3" name="Content Placeholder 2"/>
          <p:cNvSpPr>
            <a:spLocks noGrp="1"/>
          </p:cNvSpPr>
          <p:nvPr>
            <p:ph idx="1"/>
          </p:nvPr>
        </p:nvSpPr>
        <p:spPr/>
        <p:txBody>
          <a:bodyPr/>
          <a:lstStyle/>
          <a:p>
            <a:r>
              <a:rPr lang="en-AU" dirty="0"/>
              <a:t>Fluorescence is the process by which atoms absorb ultraviolet light photons and reemit the energy as a larger number of lower energy photons (in the visible region). </a:t>
            </a:r>
            <a:endParaRPr lang="en-AU" dirty="0" smtClean="0"/>
          </a:p>
          <a:p>
            <a:r>
              <a:rPr lang="en-AU" dirty="0" smtClean="0"/>
              <a:t>When </a:t>
            </a:r>
            <a:r>
              <a:rPr lang="en-AU" dirty="0"/>
              <a:t>atoms absorb a high energy photon (</a:t>
            </a:r>
            <a:r>
              <a:rPr lang="en-AU" dirty="0" err="1"/>
              <a:t>ie</a:t>
            </a:r>
            <a:r>
              <a:rPr lang="en-AU" dirty="0"/>
              <a:t> ultraviolet), the electrons will be forced to move up a number of energy levels</a:t>
            </a:r>
            <a:r>
              <a:rPr lang="en-AU" dirty="0" smtClean="0"/>
              <a:t>.</a:t>
            </a:r>
          </a:p>
          <a:p>
            <a:r>
              <a:rPr lang="en-AU" dirty="0" smtClean="0"/>
              <a:t> </a:t>
            </a:r>
            <a:r>
              <a:rPr lang="en-AU" dirty="0"/>
              <a:t>The electrons will quickly return to their ground state, often in a series of steps through intermediate energy levels. </a:t>
            </a:r>
            <a:endParaRPr lang="en-AU" dirty="0" smtClean="0"/>
          </a:p>
          <a:p>
            <a:r>
              <a:rPr lang="en-AU" dirty="0" smtClean="0"/>
              <a:t>Each </a:t>
            </a:r>
            <a:r>
              <a:rPr lang="en-AU" dirty="0"/>
              <a:t>step will cause the electron to emit a photon with less energy than the one initially absorbed.</a:t>
            </a:r>
          </a:p>
          <a:p>
            <a:endParaRPr lang="en-AU" dirty="0"/>
          </a:p>
        </p:txBody>
      </p:sp>
    </p:spTree>
    <p:extLst>
      <p:ext uri="{BB962C8B-B14F-4D97-AF65-F5344CB8AC3E}">
        <p14:creationId xmlns:p14="http://schemas.microsoft.com/office/powerpoint/2010/main" val="247870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Some of these photons will be in the visible region and so the atoms will emit visible light. </a:t>
            </a:r>
            <a:endParaRPr lang="en-AU" dirty="0" smtClean="0"/>
          </a:p>
          <a:p>
            <a:r>
              <a:rPr lang="en-AU" dirty="0" smtClean="0"/>
              <a:t>As </a:t>
            </a:r>
            <a:r>
              <a:rPr lang="en-AU" dirty="0"/>
              <a:t>a result, fluorescent substances will appear to glow when UV light is shone on them.</a:t>
            </a:r>
          </a:p>
          <a:p>
            <a:endParaRPr lang="en-AU"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827583" y="3204468"/>
            <a:ext cx="6780449" cy="3104852"/>
          </a:xfrm>
          <a:prstGeom prst="rect">
            <a:avLst/>
          </a:prstGeom>
        </p:spPr>
      </p:pic>
    </p:spTree>
    <p:extLst>
      <p:ext uri="{BB962C8B-B14F-4D97-AF65-F5344CB8AC3E}">
        <p14:creationId xmlns:p14="http://schemas.microsoft.com/office/powerpoint/2010/main" val="217332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Spontaneous </a:t>
            </a:r>
            <a:r>
              <a:rPr lang="en-AU" b="1" dirty="0" smtClean="0"/>
              <a:t>Emission</a:t>
            </a:r>
            <a:endParaRPr lang="en-AU" dirty="0"/>
          </a:p>
        </p:txBody>
      </p:sp>
      <p:sp>
        <p:nvSpPr>
          <p:cNvPr id="3" name="Content Placeholder 2"/>
          <p:cNvSpPr>
            <a:spLocks noGrp="1"/>
          </p:cNvSpPr>
          <p:nvPr>
            <p:ph idx="1"/>
          </p:nvPr>
        </p:nvSpPr>
        <p:spPr/>
        <p:txBody>
          <a:bodyPr/>
          <a:lstStyle/>
          <a:p>
            <a:r>
              <a:rPr lang="en-AU" dirty="0"/>
              <a:t>Atoms can absorb energy from photons or collisions and move to an excited state. </a:t>
            </a:r>
            <a:endParaRPr lang="en-AU" dirty="0" smtClean="0"/>
          </a:p>
          <a:p>
            <a:r>
              <a:rPr lang="en-AU" dirty="0" smtClean="0"/>
              <a:t>The </a:t>
            </a:r>
            <a:r>
              <a:rPr lang="en-AU" dirty="0"/>
              <a:t>atom can then move back into its ground state by spontaneously emitting a photon in a random direction and with a random phase. </a:t>
            </a:r>
            <a:endParaRPr lang="en-AU" dirty="0" smtClean="0"/>
          </a:p>
          <a:p>
            <a:r>
              <a:rPr lang="en-AU" dirty="0" smtClean="0"/>
              <a:t>The </a:t>
            </a:r>
            <a:r>
              <a:rPr lang="en-AU" dirty="0"/>
              <a:t>photon will have an amount of energy (ΔE) corresponding to the difference in energy levels. </a:t>
            </a:r>
            <a:endParaRPr lang="en-AU" dirty="0" smtClean="0"/>
          </a:p>
          <a:p>
            <a:r>
              <a:rPr lang="en-AU" dirty="0" smtClean="0"/>
              <a:t>This </a:t>
            </a:r>
            <a:r>
              <a:rPr lang="en-AU" dirty="0"/>
              <a:t>is known as spontaneous emission, implying that there was no external cause for the transition.</a:t>
            </a:r>
          </a:p>
          <a:p>
            <a:endParaRPr lang="en-AU" dirty="0"/>
          </a:p>
        </p:txBody>
      </p:sp>
    </p:spTree>
    <p:extLst>
      <p:ext uri="{BB962C8B-B14F-4D97-AF65-F5344CB8AC3E}">
        <p14:creationId xmlns:p14="http://schemas.microsoft.com/office/powerpoint/2010/main" val="429443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Stimulated Emission</a:t>
            </a:r>
            <a:endParaRPr lang="en-AU" dirty="0"/>
          </a:p>
        </p:txBody>
      </p:sp>
      <p:sp>
        <p:nvSpPr>
          <p:cNvPr id="3" name="Content Placeholder 2"/>
          <p:cNvSpPr>
            <a:spLocks noGrp="1"/>
          </p:cNvSpPr>
          <p:nvPr>
            <p:ph idx="1"/>
          </p:nvPr>
        </p:nvSpPr>
        <p:spPr/>
        <p:txBody>
          <a:bodyPr/>
          <a:lstStyle/>
          <a:p>
            <a:r>
              <a:rPr lang="en-AU" dirty="0"/>
              <a:t>When an atom is already in an excited state, it can be stimulated to return to its ground state before spontaneous emission occurs. </a:t>
            </a:r>
            <a:r>
              <a:rPr lang="en-AU" dirty="0" smtClean="0"/>
              <a:t>This </a:t>
            </a:r>
            <a:r>
              <a:rPr lang="en-AU" dirty="0"/>
              <a:t>is called stimulated emission. </a:t>
            </a:r>
            <a:endParaRPr lang="en-AU" dirty="0" smtClean="0"/>
          </a:p>
          <a:p>
            <a:r>
              <a:rPr lang="en-AU" dirty="0" smtClean="0"/>
              <a:t>Stimulated </a:t>
            </a:r>
            <a:r>
              <a:rPr lang="en-AU" dirty="0"/>
              <a:t>emission will occur when a photon with energy equal to ΔE collides with the excited atom. </a:t>
            </a:r>
            <a:endParaRPr lang="en-AU" dirty="0" smtClean="0"/>
          </a:p>
          <a:p>
            <a:r>
              <a:rPr lang="en-AU" dirty="0" smtClean="0"/>
              <a:t>This </a:t>
            </a:r>
            <a:r>
              <a:rPr lang="en-AU" dirty="0"/>
              <a:t>will cause the excited atom to return to its ground state and in the process emit another photon with energy equal to ΔE. </a:t>
            </a:r>
            <a:endParaRPr lang="en-AU" dirty="0" smtClean="0"/>
          </a:p>
          <a:p>
            <a:r>
              <a:rPr lang="en-AU" dirty="0" smtClean="0"/>
              <a:t>The </a:t>
            </a:r>
            <a:r>
              <a:rPr lang="en-AU" dirty="0"/>
              <a:t>two photons (the incident and emitted photons) will travel off in the same direction and be in phase.</a:t>
            </a:r>
          </a:p>
          <a:p>
            <a:endParaRPr lang="en-AU" dirty="0"/>
          </a:p>
        </p:txBody>
      </p:sp>
    </p:spTree>
    <p:extLst>
      <p:ext uri="{BB962C8B-B14F-4D97-AF65-F5344CB8AC3E}">
        <p14:creationId xmlns:p14="http://schemas.microsoft.com/office/powerpoint/2010/main" val="128568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Stimulated Emission</a:t>
            </a:r>
            <a:endParaRPr lang="en-AU" dirty="0"/>
          </a:p>
        </p:txBody>
      </p:sp>
      <p:sp>
        <p:nvSpPr>
          <p:cNvPr id="3" name="Content Placeholder 2"/>
          <p:cNvSpPr>
            <a:spLocks noGrp="1"/>
          </p:cNvSpPr>
          <p:nvPr>
            <p:ph idx="1"/>
          </p:nvPr>
        </p:nvSpPr>
        <p:spPr/>
        <p:txBody>
          <a:bodyPr/>
          <a:lstStyle/>
          <a:p>
            <a:r>
              <a:rPr lang="en-AU" dirty="0"/>
              <a:t>In some elements, the atoms can exist in an excited state for an extended period of time. </a:t>
            </a:r>
            <a:endParaRPr lang="en-AU" dirty="0" smtClean="0"/>
          </a:p>
          <a:p>
            <a:r>
              <a:rPr lang="en-AU" dirty="0" smtClean="0"/>
              <a:t>These </a:t>
            </a:r>
            <a:r>
              <a:rPr lang="en-AU" dirty="0"/>
              <a:t>excited states are known as metastable states. </a:t>
            </a:r>
            <a:endParaRPr lang="en-AU" dirty="0" smtClean="0"/>
          </a:p>
          <a:p>
            <a:r>
              <a:rPr lang="en-AU" dirty="0" smtClean="0"/>
              <a:t>If </a:t>
            </a:r>
            <a:r>
              <a:rPr lang="en-AU" dirty="0"/>
              <a:t>an atom has a metastable state, it is more likely to exist in its excited state. </a:t>
            </a:r>
            <a:endParaRPr lang="en-AU" dirty="0" smtClean="0"/>
          </a:p>
          <a:p>
            <a:r>
              <a:rPr lang="en-AU" dirty="0" smtClean="0"/>
              <a:t>It </a:t>
            </a:r>
            <a:r>
              <a:rPr lang="en-AU" dirty="0"/>
              <a:t>is possible for a sample of such atoms therefore to have more atoms in their excited state than ground state. </a:t>
            </a:r>
            <a:endParaRPr lang="en-AU" dirty="0" smtClean="0"/>
          </a:p>
          <a:p>
            <a:r>
              <a:rPr lang="en-AU" dirty="0" smtClean="0"/>
              <a:t>When </a:t>
            </a:r>
            <a:r>
              <a:rPr lang="en-AU" dirty="0"/>
              <a:t>this occurs it is called population inversion.</a:t>
            </a:r>
          </a:p>
          <a:p>
            <a:endParaRPr lang="en-AU" dirty="0"/>
          </a:p>
        </p:txBody>
      </p:sp>
    </p:spTree>
    <p:extLst>
      <p:ext uri="{BB962C8B-B14F-4D97-AF65-F5344CB8AC3E}">
        <p14:creationId xmlns:p14="http://schemas.microsoft.com/office/powerpoint/2010/main" val="219152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Stimulated Emission</a:t>
            </a:r>
            <a:endParaRPr lang="en-AU" dirty="0"/>
          </a:p>
        </p:txBody>
      </p:sp>
      <p:sp>
        <p:nvSpPr>
          <p:cNvPr id="3" name="Content Placeholder 2"/>
          <p:cNvSpPr>
            <a:spLocks noGrp="1"/>
          </p:cNvSpPr>
          <p:nvPr>
            <p:ph idx="1"/>
          </p:nvPr>
        </p:nvSpPr>
        <p:spPr/>
        <p:txBody>
          <a:bodyPr/>
          <a:lstStyle/>
          <a:p>
            <a:r>
              <a:rPr lang="en-AU" dirty="0"/>
              <a:t>Certain conditions are required for stimulated emission to predominate over absorption when light is incident on a set of atoms</a:t>
            </a:r>
          </a:p>
          <a:p>
            <a:r>
              <a:rPr lang="en-AU" dirty="0"/>
              <a:t>There must be more atoms in the excited state than in the ground state </a:t>
            </a:r>
            <a:r>
              <a:rPr lang="en-AU" dirty="0" smtClean="0"/>
              <a:t>(population inversion)</a:t>
            </a:r>
          </a:p>
          <a:p>
            <a:r>
              <a:rPr lang="en-AU" dirty="0" smtClean="0"/>
              <a:t>The </a:t>
            </a:r>
            <a:r>
              <a:rPr lang="en-AU" dirty="0"/>
              <a:t>excited atoms must be in the excited state long enough to be stimulate by a </a:t>
            </a:r>
            <a:r>
              <a:rPr lang="en-AU" dirty="0" smtClean="0"/>
              <a:t>photon (a metastable state)</a:t>
            </a:r>
            <a:endParaRPr lang="en-AU" dirty="0"/>
          </a:p>
        </p:txBody>
      </p:sp>
    </p:spTree>
    <p:extLst>
      <p:ext uri="{BB962C8B-B14F-4D97-AF65-F5344CB8AC3E}">
        <p14:creationId xmlns:p14="http://schemas.microsoft.com/office/powerpoint/2010/main" val="408134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1988840"/>
            <a:ext cx="2143125" cy="2143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1700808"/>
            <a:ext cx="2443038" cy="21930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5736" y="4543425"/>
            <a:ext cx="1971675" cy="231457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08104" y="4543425"/>
            <a:ext cx="2466975" cy="1847850"/>
          </a:xfrm>
          <a:prstGeom prst="rect">
            <a:avLst/>
          </a:prstGeom>
        </p:spPr>
      </p:pic>
    </p:spTree>
    <p:extLst>
      <p:ext uri="{BB962C8B-B14F-4D97-AF65-F5344CB8AC3E}">
        <p14:creationId xmlns:p14="http://schemas.microsoft.com/office/powerpoint/2010/main" val="198214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Application: Lasers</a:t>
            </a:r>
            <a:endParaRPr lang="en-AU" dirty="0"/>
          </a:p>
        </p:txBody>
      </p:sp>
      <p:sp>
        <p:nvSpPr>
          <p:cNvPr id="3" name="Content Placeholder 2"/>
          <p:cNvSpPr>
            <a:spLocks noGrp="1"/>
          </p:cNvSpPr>
          <p:nvPr>
            <p:ph idx="1"/>
          </p:nvPr>
        </p:nvSpPr>
        <p:spPr/>
        <p:txBody>
          <a:bodyPr/>
          <a:lstStyle/>
          <a:p>
            <a:r>
              <a:rPr lang="en-AU" dirty="0"/>
              <a:t>A laser is a device that produces a high intensity, monochromatic, coherent light beam using the principle of stimulated emission. </a:t>
            </a:r>
            <a:endParaRPr lang="en-AU" dirty="0" smtClean="0"/>
          </a:p>
          <a:p>
            <a:r>
              <a:rPr lang="en-AU" dirty="0" smtClean="0"/>
              <a:t>The </a:t>
            </a:r>
            <a:r>
              <a:rPr lang="en-AU" dirty="0"/>
              <a:t>name “laser” is an acronym for Light Amplified by Stimulated Emission of Radiation.</a:t>
            </a:r>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998669"/>
            <a:ext cx="4248472" cy="2081136"/>
          </a:xfrm>
          <a:prstGeom prst="rect">
            <a:avLst/>
          </a:prstGeom>
        </p:spPr>
      </p:pic>
    </p:spTree>
    <p:extLst>
      <p:ext uri="{BB962C8B-B14F-4D97-AF65-F5344CB8AC3E}">
        <p14:creationId xmlns:p14="http://schemas.microsoft.com/office/powerpoint/2010/main" val="279775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Pump</a:t>
            </a:r>
            <a:endParaRPr lang="en-AU" dirty="0"/>
          </a:p>
        </p:txBody>
      </p:sp>
      <p:sp>
        <p:nvSpPr>
          <p:cNvPr id="3" name="Content Placeholder 2"/>
          <p:cNvSpPr>
            <a:spLocks noGrp="1"/>
          </p:cNvSpPr>
          <p:nvPr>
            <p:ph idx="1"/>
          </p:nvPr>
        </p:nvSpPr>
        <p:spPr/>
        <p:txBody>
          <a:bodyPr/>
          <a:lstStyle/>
          <a:p>
            <a:r>
              <a:rPr lang="en-AU" dirty="0"/>
              <a:t>In a helium-neon laser, the atoms of helium and neon must be excited for the stimulated emission to occur. </a:t>
            </a:r>
            <a:endParaRPr lang="en-AU" dirty="0" smtClean="0"/>
          </a:p>
          <a:p>
            <a:r>
              <a:rPr lang="en-AU" dirty="0" smtClean="0"/>
              <a:t>This </a:t>
            </a:r>
            <a:r>
              <a:rPr lang="en-AU" dirty="0"/>
              <a:t>excitation can be achieved by a component of the laser called the pump. </a:t>
            </a:r>
            <a:endParaRPr lang="en-AU" dirty="0" smtClean="0"/>
          </a:p>
          <a:p>
            <a:r>
              <a:rPr lang="en-AU" dirty="0" smtClean="0"/>
              <a:t>The </a:t>
            </a:r>
            <a:r>
              <a:rPr lang="en-AU" dirty="0"/>
              <a:t>method used by the pump varies from laser to laser, but in a helium-neon gas laser a high potential difference is applied across the tube. </a:t>
            </a:r>
            <a:endParaRPr lang="en-AU" dirty="0" smtClean="0"/>
          </a:p>
          <a:p>
            <a:r>
              <a:rPr lang="en-AU" dirty="0" smtClean="0"/>
              <a:t>This </a:t>
            </a:r>
            <a:r>
              <a:rPr lang="en-AU" dirty="0"/>
              <a:t>causes free electrons to travel at high speeds from one end of the tube to the other. </a:t>
            </a:r>
            <a:endParaRPr lang="en-AU" dirty="0" smtClean="0"/>
          </a:p>
          <a:p>
            <a:r>
              <a:rPr lang="en-AU" dirty="0" smtClean="0"/>
              <a:t>These </a:t>
            </a:r>
            <a:r>
              <a:rPr lang="en-AU" dirty="0"/>
              <a:t>electrons may collide with helium and neon atoms and hence elevate them to their excited state.</a:t>
            </a:r>
          </a:p>
          <a:p>
            <a:endParaRPr lang="en-AU" dirty="0"/>
          </a:p>
        </p:txBody>
      </p:sp>
    </p:spTree>
    <p:extLst>
      <p:ext uri="{BB962C8B-B14F-4D97-AF65-F5344CB8AC3E}">
        <p14:creationId xmlns:p14="http://schemas.microsoft.com/office/powerpoint/2010/main" val="89451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Medium</a:t>
            </a:r>
            <a:endParaRPr lang="en-AU" dirty="0"/>
          </a:p>
        </p:txBody>
      </p:sp>
      <p:sp>
        <p:nvSpPr>
          <p:cNvPr id="3" name="Content Placeholder 2"/>
          <p:cNvSpPr>
            <a:spLocks noGrp="1"/>
          </p:cNvSpPr>
          <p:nvPr>
            <p:ph idx="1"/>
          </p:nvPr>
        </p:nvSpPr>
        <p:spPr/>
        <p:txBody>
          <a:bodyPr/>
          <a:lstStyle/>
          <a:p>
            <a:r>
              <a:rPr lang="en-AU" dirty="0"/>
              <a:t>To produce stimulated emission, a laser must contain a substance (called the laser medium) made up of atoms that have metastable states. </a:t>
            </a:r>
            <a:endParaRPr lang="en-AU" dirty="0" smtClean="0"/>
          </a:p>
          <a:p>
            <a:r>
              <a:rPr lang="en-AU" dirty="0" smtClean="0"/>
              <a:t>In </a:t>
            </a:r>
            <a:r>
              <a:rPr lang="en-AU" dirty="0"/>
              <a:t>these metastable states, the electrodes are able to stay in an excited state for a longer time interval than usual. </a:t>
            </a:r>
            <a:endParaRPr lang="en-AU" dirty="0" smtClean="0"/>
          </a:p>
          <a:p>
            <a:r>
              <a:rPr lang="en-AU" dirty="0" smtClean="0"/>
              <a:t>In </a:t>
            </a:r>
            <a:r>
              <a:rPr lang="en-AU" dirty="0"/>
              <a:t>a helium-neon gas laser, a mixture of helium gas (15%) and neon gas (85%) is used. </a:t>
            </a:r>
            <a:endParaRPr lang="en-AU" dirty="0" smtClean="0"/>
          </a:p>
          <a:p>
            <a:r>
              <a:rPr lang="en-AU" dirty="0" smtClean="0"/>
              <a:t>Note </a:t>
            </a:r>
            <a:r>
              <a:rPr lang="en-AU" dirty="0"/>
              <a:t>that it is actually the neon gas that is the laser medium. </a:t>
            </a:r>
            <a:endParaRPr lang="en-AU" dirty="0" smtClean="0"/>
          </a:p>
          <a:p>
            <a:r>
              <a:rPr lang="en-AU" dirty="0" smtClean="0"/>
              <a:t>The </a:t>
            </a:r>
            <a:r>
              <a:rPr lang="en-AU" dirty="0"/>
              <a:t>helium is added to increase the efficiency of the system.</a:t>
            </a:r>
          </a:p>
          <a:p>
            <a:endParaRPr lang="en-AU" dirty="0"/>
          </a:p>
        </p:txBody>
      </p:sp>
    </p:spTree>
    <p:extLst>
      <p:ext uri="{BB962C8B-B14F-4D97-AF65-F5344CB8AC3E}">
        <p14:creationId xmlns:p14="http://schemas.microsoft.com/office/powerpoint/2010/main" val="380900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In a helium-neon gas laser, the pump excites the atoms of the laser medium, which is contained in a tube. </a:t>
            </a:r>
            <a:endParaRPr lang="en-AU" dirty="0" smtClean="0"/>
          </a:p>
          <a:p>
            <a:r>
              <a:rPr lang="en-AU" dirty="0" smtClean="0"/>
              <a:t>In </a:t>
            </a:r>
            <a:r>
              <a:rPr lang="en-AU" dirty="0"/>
              <a:t>this process, both helium and neon atoms are excited. </a:t>
            </a:r>
            <a:endParaRPr lang="en-AU" dirty="0" smtClean="0"/>
          </a:p>
          <a:p>
            <a:r>
              <a:rPr lang="en-AU" dirty="0" smtClean="0"/>
              <a:t>Neon </a:t>
            </a:r>
            <a:r>
              <a:rPr lang="en-AU" dirty="0"/>
              <a:t>has two main excited states, where the higher of the two has the added property of being a metastable state. </a:t>
            </a:r>
            <a:endParaRPr lang="en-AU" dirty="0" smtClean="0"/>
          </a:p>
          <a:p>
            <a:r>
              <a:rPr lang="en-AU" dirty="0" smtClean="0"/>
              <a:t>Helium </a:t>
            </a:r>
            <a:r>
              <a:rPr lang="en-AU" dirty="0"/>
              <a:t>makes the entire process more efficient as its single excited state has a very similar energy to the metastable excited state of the neon atoms, and thus collisions between helium and neon atoms can produce excited neon atoms.</a:t>
            </a:r>
          </a:p>
          <a:p>
            <a:endParaRPr lang="en-AU" dirty="0"/>
          </a:p>
        </p:txBody>
      </p:sp>
    </p:spTree>
    <p:extLst>
      <p:ext uri="{BB962C8B-B14F-4D97-AF65-F5344CB8AC3E}">
        <p14:creationId xmlns:p14="http://schemas.microsoft.com/office/powerpoint/2010/main" val="25504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Note: since the transfer of energy occurs through a collision, the excited states do not need to be exactly the same. </a:t>
            </a:r>
            <a:endParaRPr lang="en-AU" dirty="0" smtClean="0"/>
          </a:p>
          <a:p>
            <a:r>
              <a:rPr lang="en-AU" dirty="0" smtClean="0"/>
              <a:t>Instead</a:t>
            </a:r>
            <a:r>
              <a:rPr lang="en-AU" dirty="0"/>
              <a:t>, the extra energy is obtained from the kinetic energy of the two atoms.</a:t>
            </a:r>
          </a:p>
          <a:p>
            <a:endParaRPr lang="en-AU"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87624" y="3356992"/>
            <a:ext cx="5566724" cy="2664296"/>
          </a:xfrm>
          <a:prstGeom prst="rect">
            <a:avLst/>
          </a:prstGeom>
        </p:spPr>
      </p:pic>
    </p:spTree>
    <p:extLst>
      <p:ext uri="{BB962C8B-B14F-4D97-AF65-F5344CB8AC3E}">
        <p14:creationId xmlns:p14="http://schemas.microsoft.com/office/powerpoint/2010/main" val="71182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A majority of neon atoms will exist in their metastable state at any one time, and hence a population inversion will be produced.</a:t>
            </a:r>
          </a:p>
          <a:p>
            <a:r>
              <a:rPr lang="en-AU" dirty="0"/>
              <a:t>When electrons that occupy the higher excited state of neon fall back to the lower excited state, a photon is released. </a:t>
            </a:r>
            <a:endParaRPr lang="en-AU" dirty="0" smtClean="0"/>
          </a:p>
          <a:p>
            <a:r>
              <a:rPr lang="en-AU" dirty="0" smtClean="0"/>
              <a:t>This </a:t>
            </a:r>
            <a:r>
              <a:rPr lang="en-AU" dirty="0"/>
              <a:t>photon has energy equal to the difference between the two energy levels. </a:t>
            </a:r>
            <a:endParaRPr lang="en-AU" dirty="0" smtClean="0"/>
          </a:p>
          <a:p>
            <a:r>
              <a:rPr lang="en-AU" dirty="0" smtClean="0"/>
              <a:t>This </a:t>
            </a:r>
            <a:r>
              <a:rPr lang="en-AU" dirty="0"/>
              <a:t>photon will subsequently collide with other neon atoms in the higher excited state, causing stimulated emission.</a:t>
            </a:r>
          </a:p>
        </p:txBody>
      </p:sp>
    </p:spTree>
    <p:extLst>
      <p:ext uri="{BB962C8B-B14F-4D97-AF65-F5344CB8AC3E}">
        <p14:creationId xmlns:p14="http://schemas.microsoft.com/office/powerpoint/2010/main" val="356496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The Laser </a:t>
            </a:r>
            <a:r>
              <a:rPr lang="en-AU" b="1" dirty="0" smtClean="0"/>
              <a:t>Cavity</a:t>
            </a:r>
            <a:endParaRPr lang="en-AU" dirty="0"/>
          </a:p>
        </p:txBody>
      </p:sp>
      <p:sp>
        <p:nvSpPr>
          <p:cNvPr id="3" name="Content Placeholder 2"/>
          <p:cNvSpPr>
            <a:spLocks noGrp="1"/>
          </p:cNvSpPr>
          <p:nvPr>
            <p:ph idx="1"/>
          </p:nvPr>
        </p:nvSpPr>
        <p:spPr/>
        <p:txBody>
          <a:bodyPr/>
          <a:lstStyle/>
          <a:p>
            <a:r>
              <a:rPr lang="en-AU" dirty="0"/>
              <a:t>The laser medium of helium and neon gas is contained in a tube. </a:t>
            </a:r>
            <a:endParaRPr lang="en-AU" dirty="0" smtClean="0"/>
          </a:p>
          <a:p>
            <a:r>
              <a:rPr lang="en-AU" dirty="0" smtClean="0"/>
              <a:t>The </a:t>
            </a:r>
            <a:r>
              <a:rPr lang="en-AU" dirty="0"/>
              <a:t>space in this tube is called the laser cavity. </a:t>
            </a:r>
            <a:endParaRPr lang="en-AU" dirty="0" smtClean="0"/>
          </a:p>
          <a:p>
            <a:r>
              <a:rPr lang="en-AU" dirty="0" smtClean="0"/>
              <a:t>Parallel </a:t>
            </a:r>
            <a:r>
              <a:rPr lang="en-AU" dirty="0"/>
              <a:t>mirrors are found at both ends of the laser cavity. </a:t>
            </a:r>
            <a:endParaRPr lang="en-AU" dirty="0" smtClean="0"/>
          </a:p>
          <a:p>
            <a:r>
              <a:rPr lang="en-AU" dirty="0" smtClean="0"/>
              <a:t>The </a:t>
            </a:r>
            <a:r>
              <a:rPr lang="en-AU" dirty="0"/>
              <a:t>function of these mirrors is to allow the light produced by stimulated emission to reflect back and forth many times, constructively interfering to produce a large amplification. </a:t>
            </a:r>
            <a:endParaRPr lang="en-AU" dirty="0" smtClean="0"/>
          </a:p>
          <a:p>
            <a:r>
              <a:rPr lang="en-AU" dirty="0" smtClean="0"/>
              <a:t>One </a:t>
            </a:r>
            <a:r>
              <a:rPr lang="en-AU" dirty="0"/>
              <a:t>of the mirrors allows some light to pass through it while reflecting the rest. </a:t>
            </a:r>
            <a:endParaRPr lang="en-AU" dirty="0" smtClean="0"/>
          </a:p>
          <a:p>
            <a:r>
              <a:rPr lang="en-AU" dirty="0" smtClean="0"/>
              <a:t>Therefore</a:t>
            </a:r>
            <a:r>
              <a:rPr lang="en-AU" dirty="0"/>
              <a:t>, the light produced exits the laser cavity through this mirror after amplification, producing the laser beam.</a:t>
            </a:r>
          </a:p>
          <a:p>
            <a:endParaRPr lang="en-AU" dirty="0"/>
          </a:p>
        </p:txBody>
      </p:sp>
    </p:spTree>
    <p:extLst>
      <p:ext uri="{BB962C8B-B14F-4D97-AF65-F5344CB8AC3E}">
        <p14:creationId xmlns:p14="http://schemas.microsoft.com/office/powerpoint/2010/main" val="125576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100" b="1" i="1" dirty="0"/>
              <a:t>“Describe the useful properties of laser light</a:t>
            </a:r>
            <a:r>
              <a:rPr lang="en-AU" sz="3100" b="1" i="1" dirty="0" smtClean="0"/>
              <a:t>”</a:t>
            </a:r>
            <a:endParaRPr lang="en-AU" sz="3100" dirty="0"/>
          </a:p>
        </p:txBody>
      </p:sp>
      <p:sp>
        <p:nvSpPr>
          <p:cNvPr id="3" name="Content Placeholder 2"/>
          <p:cNvSpPr>
            <a:spLocks noGrp="1"/>
          </p:cNvSpPr>
          <p:nvPr>
            <p:ph idx="1"/>
          </p:nvPr>
        </p:nvSpPr>
        <p:spPr/>
        <p:txBody>
          <a:bodyPr/>
          <a:lstStyle/>
          <a:p>
            <a:pPr lvl="0"/>
            <a:r>
              <a:rPr lang="en-AU" dirty="0"/>
              <a:t>Unidirectional – as a result of the stimulated emission and repeated reflection of the photons between the two parallel mirrors, the photons in the emitted light travel in the same direction.</a:t>
            </a:r>
          </a:p>
          <a:p>
            <a:pPr lvl="0"/>
            <a:r>
              <a:rPr lang="en-AU" dirty="0"/>
              <a:t>Coherent – the phase of the photon emitted in stimulated emission is identical to that of the stimulating photon, and so the beam produced is coherent.</a:t>
            </a:r>
          </a:p>
          <a:p>
            <a:pPr lvl="0"/>
            <a:r>
              <a:rPr lang="en-AU" dirty="0" smtClean="0"/>
              <a:t>Monochromatic </a:t>
            </a:r>
            <a:r>
              <a:rPr lang="en-AU" dirty="0"/>
              <a:t>– the photons emitted in stimulated emission all have the same wavelength</a:t>
            </a:r>
          </a:p>
          <a:p>
            <a:pPr lvl="0"/>
            <a:r>
              <a:rPr lang="en-AU" dirty="0"/>
              <a:t>Intense – As the light beam is unidirectional, it does not diverge greatly, and thus the intensity </a:t>
            </a:r>
            <a:r>
              <a:rPr lang="en-AU" dirty="0" smtClean="0"/>
              <a:t>of </a:t>
            </a:r>
            <a:r>
              <a:rPr lang="en-AU" dirty="0"/>
              <a:t>the beam (determined by the number of photons) does not decrease significantly with distance.</a:t>
            </a:r>
          </a:p>
          <a:p>
            <a:endParaRPr lang="en-AU" dirty="0"/>
          </a:p>
        </p:txBody>
      </p:sp>
    </p:spTree>
    <p:extLst>
      <p:ext uri="{BB962C8B-B14F-4D97-AF65-F5344CB8AC3E}">
        <p14:creationId xmlns:p14="http://schemas.microsoft.com/office/powerpoint/2010/main" val="176884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600" b="1" i="1" dirty="0"/>
              <a:t>“Discuss the requirements for safe handling of lasers</a:t>
            </a:r>
            <a:r>
              <a:rPr lang="en-AU" sz="2600" b="1" i="1" dirty="0" smtClean="0"/>
              <a:t>”</a:t>
            </a:r>
            <a:endParaRPr lang="en-AU" sz="2600" dirty="0"/>
          </a:p>
        </p:txBody>
      </p:sp>
      <p:sp>
        <p:nvSpPr>
          <p:cNvPr id="3" name="Content Placeholder 2"/>
          <p:cNvSpPr>
            <a:spLocks noGrp="1"/>
          </p:cNvSpPr>
          <p:nvPr>
            <p:ph idx="1"/>
          </p:nvPr>
        </p:nvSpPr>
        <p:spPr/>
        <p:txBody>
          <a:bodyPr/>
          <a:lstStyle/>
          <a:p>
            <a:pPr lvl="0"/>
            <a:r>
              <a:rPr lang="en-AU" dirty="0"/>
              <a:t>Avoid exposing the skin to the laser </a:t>
            </a:r>
            <a:r>
              <a:rPr lang="en-AU" dirty="0" smtClean="0"/>
              <a:t>beam</a:t>
            </a:r>
          </a:p>
          <a:p>
            <a:pPr lvl="0"/>
            <a:endParaRPr lang="en-AU" dirty="0"/>
          </a:p>
          <a:p>
            <a:pPr lvl="0"/>
            <a:r>
              <a:rPr lang="en-AU" dirty="0"/>
              <a:t>Avoid exposing eyes to the laser beam. This can be achieved by wearing safety glasses specifically designed for that laser’s </a:t>
            </a:r>
            <a:r>
              <a:rPr lang="en-AU" dirty="0" smtClean="0"/>
              <a:t>frequency</a:t>
            </a:r>
          </a:p>
          <a:p>
            <a:pPr lvl="0"/>
            <a:endParaRPr lang="en-AU" dirty="0"/>
          </a:p>
          <a:p>
            <a:pPr lvl="0"/>
            <a:r>
              <a:rPr lang="en-AU" dirty="0"/>
              <a:t>Beware of reflecting </a:t>
            </a:r>
            <a:r>
              <a:rPr lang="en-AU" dirty="0" smtClean="0"/>
              <a:t>surfaces</a:t>
            </a:r>
          </a:p>
          <a:p>
            <a:pPr lvl="0"/>
            <a:endParaRPr lang="en-AU" dirty="0"/>
          </a:p>
          <a:p>
            <a:pPr lvl="0"/>
            <a:r>
              <a:rPr lang="en-AU" dirty="0"/>
              <a:t>Also note electrical safety issues (as some laser use very high potential difference)</a:t>
            </a:r>
          </a:p>
          <a:p>
            <a:endParaRPr lang="en-AU" dirty="0"/>
          </a:p>
        </p:txBody>
      </p:sp>
    </p:spTree>
    <p:extLst>
      <p:ext uri="{BB962C8B-B14F-4D97-AF65-F5344CB8AC3E}">
        <p14:creationId xmlns:p14="http://schemas.microsoft.com/office/powerpoint/2010/main" val="73465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1" dirty="0"/>
              <a:t>Identify some uses of lasers</a:t>
            </a:r>
            <a:r>
              <a:rPr lang="en-AU" b="1" i="1" dirty="0" smtClean="0"/>
              <a:t>”</a:t>
            </a:r>
            <a:endParaRPr lang="en-AU" dirty="0"/>
          </a:p>
        </p:txBody>
      </p:sp>
      <p:sp>
        <p:nvSpPr>
          <p:cNvPr id="3" name="Content Placeholder 2"/>
          <p:cNvSpPr>
            <a:spLocks noGrp="1"/>
          </p:cNvSpPr>
          <p:nvPr>
            <p:ph idx="1"/>
          </p:nvPr>
        </p:nvSpPr>
        <p:spPr/>
        <p:txBody>
          <a:bodyPr/>
          <a:lstStyle/>
          <a:p>
            <a:pPr lvl="0"/>
            <a:r>
              <a:rPr lang="en-AU" dirty="0"/>
              <a:t>LADS</a:t>
            </a:r>
          </a:p>
          <a:p>
            <a:pPr lvl="0"/>
            <a:r>
              <a:rPr lang="en-AU" dirty="0"/>
              <a:t>CD and DVD</a:t>
            </a:r>
          </a:p>
          <a:p>
            <a:pPr lvl="0"/>
            <a:r>
              <a:rPr lang="en-AU" dirty="0"/>
              <a:t>Surveying</a:t>
            </a:r>
          </a:p>
          <a:p>
            <a:pPr lvl="0"/>
            <a:r>
              <a:rPr lang="en-AU" dirty="0"/>
              <a:t>Barcode scanning</a:t>
            </a:r>
          </a:p>
          <a:p>
            <a:pPr lvl="0"/>
            <a:r>
              <a:rPr lang="en-AU" dirty="0"/>
              <a:t>Surgery</a:t>
            </a:r>
          </a:p>
          <a:p>
            <a:pPr lvl="0"/>
            <a:r>
              <a:rPr lang="en-AU" dirty="0"/>
              <a:t>Holography</a:t>
            </a:r>
          </a:p>
          <a:p>
            <a:endParaRPr lang="en-AU" dirty="0"/>
          </a:p>
        </p:txBody>
      </p:sp>
    </p:spTree>
    <p:extLst>
      <p:ext uri="{BB962C8B-B14F-4D97-AF65-F5344CB8AC3E}">
        <p14:creationId xmlns:p14="http://schemas.microsoft.com/office/powerpoint/2010/main" val="133190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When an element in gaseous or vapour form is excited </a:t>
            </a:r>
            <a:r>
              <a:rPr lang="en-AU" dirty="0" smtClean="0"/>
              <a:t>(heated), </a:t>
            </a:r>
            <a:r>
              <a:rPr lang="en-AU" dirty="0"/>
              <a:t>it will emit light of </a:t>
            </a:r>
            <a:r>
              <a:rPr lang="en-AU" dirty="0" smtClean="0"/>
              <a:t>frequencies specific to that element</a:t>
            </a:r>
            <a:endParaRPr lang="en-AU" dirty="0"/>
          </a:p>
          <a:p>
            <a:r>
              <a:rPr lang="en-AU" dirty="0"/>
              <a:t>When this light is directed through a diffraction grating or spectrometer, it is split into its component colours. </a:t>
            </a:r>
            <a:endParaRPr lang="en-AU" dirty="0" smtClean="0"/>
          </a:p>
          <a:p>
            <a:r>
              <a:rPr lang="en-AU" dirty="0" smtClean="0"/>
              <a:t>These </a:t>
            </a:r>
            <a:r>
              <a:rPr lang="en-AU" dirty="0"/>
              <a:t>colours make up a </a:t>
            </a:r>
            <a:r>
              <a:rPr lang="en-AU" dirty="0" smtClean="0"/>
              <a:t>line emission spectrum </a:t>
            </a:r>
            <a:r>
              <a:rPr lang="en-AU" dirty="0"/>
              <a:t>that is unique to each element and so can be used to identify specific elements.</a:t>
            </a:r>
          </a:p>
          <a:p>
            <a:r>
              <a:rPr lang="en-AU" dirty="0"/>
              <a:t>The line emission spectrum will be made up of discrete lines, corresponding to individual frequencies on a black background.</a:t>
            </a:r>
          </a:p>
        </p:txBody>
      </p:sp>
    </p:spTree>
    <p:extLst>
      <p:ext uri="{BB962C8B-B14F-4D97-AF65-F5344CB8AC3E}">
        <p14:creationId xmlns:p14="http://schemas.microsoft.com/office/powerpoint/2010/main" val="275623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dirty="0"/>
          </a:p>
        </p:txBody>
      </p:sp>
      <p:pic>
        <p:nvPicPr>
          <p:cNvPr id="4" name="Picture 3"/>
          <p:cNvPicPr/>
          <p:nvPr/>
        </p:nvPicPr>
        <p:blipFill>
          <a:blip r:embed="rId2"/>
          <a:srcRect/>
          <a:stretch>
            <a:fillRect/>
          </a:stretch>
        </p:blipFill>
        <p:spPr bwMode="auto">
          <a:xfrm>
            <a:off x="1928812" y="1575117"/>
            <a:ext cx="5286375" cy="3707765"/>
          </a:xfrm>
          <a:prstGeom prst="rect">
            <a:avLst/>
          </a:prstGeom>
          <a:noFill/>
          <a:ln w="9525">
            <a:noFill/>
            <a:miter lim="800000"/>
            <a:headEnd/>
            <a:tailEnd/>
          </a:ln>
          <a:effectLst/>
        </p:spPr>
      </p:pic>
    </p:spTree>
    <p:extLst>
      <p:ext uri="{BB962C8B-B14F-4D97-AF65-F5344CB8AC3E}">
        <p14:creationId xmlns:p14="http://schemas.microsoft.com/office/powerpoint/2010/main" val="1629206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There may be lines present in the visible, infrared and ultraviolet regions of the electromagnetic spectrum.</a:t>
            </a:r>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068960"/>
            <a:ext cx="6096000" cy="1975104"/>
          </a:xfrm>
          <a:prstGeom prst="rect">
            <a:avLst/>
          </a:prstGeom>
        </p:spPr>
      </p:pic>
    </p:spTree>
    <p:extLst>
      <p:ext uri="{BB962C8B-B14F-4D97-AF65-F5344CB8AC3E}">
        <p14:creationId xmlns:p14="http://schemas.microsoft.com/office/powerpoint/2010/main" val="3046430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The line emission spectra of elements allow us to understand how electrons are arranged within the atoms of those elements (electronic structure). </a:t>
            </a:r>
            <a:endParaRPr lang="en-AU" dirty="0" smtClean="0"/>
          </a:p>
          <a:p>
            <a:r>
              <a:rPr lang="en-AU" dirty="0" smtClean="0"/>
              <a:t>Our </a:t>
            </a:r>
            <a:r>
              <a:rPr lang="en-AU" dirty="0"/>
              <a:t>model for this electronic structure must be able to explain why distinct frequencies of light are present in the spectra of each element.</a:t>
            </a:r>
          </a:p>
          <a:p>
            <a:endParaRPr lang="en-AU" dirty="0"/>
          </a:p>
        </p:txBody>
      </p:sp>
    </p:spTree>
    <p:extLst>
      <p:ext uri="{BB962C8B-B14F-4D97-AF65-F5344CB8AC3E}">
        <p14:creationId xmlns:p14="http://schemas.microsoft.com/office/powerpoint/2010/main" val="403100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Energy Levels in </a:t>
            </a:r>
            <a:r>
              <a:rPr lang="en-AU" b="1" dirty="0" smtClean="0"/>
              <a:t>Atoms</a:t>
            </a:r>
            <a:endParaRPr lang="en-AU" dirty="0"/>
          </a:p>
        </p:txBody>
      </p:sp>
      <p:sp>
        <p:nvSpPr>
          <p:cNvPr id="3" name="Content Placeholder 2"/>
          <p:cNvSpPr>
            <a:spLocks noGrp="1"/>
          </p:cNvSpPr>
          <p:nvPr>
            <p:ph idx="1"/>
          </p:nvPr>
        </p:nvSpPr>
        <p:spPr/>
        <p:txBody>
          <a:bodyPr/>
          <a:lstStyle/>
          <a:p>
            <a:r>
              <a:rPr lang="en-AU" dirty="0"/>
              <a:t>In atoms, electrons are found orbiting the nucleus in specific stable orbits. </a:t>
            </a:r>
            <a:endParaRPr lang="en-AU" dirty="0" smtClean="0"/>
          </a:p>
          <a:p>
            <a:r>
              <a:rPr lang="en-AU" dirty="0" smtClean="0"/>
              <a:t>These </a:t>
            </a:r>
            <a:r>
              <a:rPr lang="en-AU" dirty="0"/>
              <a:t>orbits correspond to discrete energy levels within the atom. </a:t>
            </a:r>
            <a:endParaRPr lang="en-AU" dirty="0" smtClean="0"/>
          </a:p>
          <a:p>
            <a:r>
              <a:rPr lang="en-AU" dirty="0" smtClean="0"/>
              <a:t>Electrons </a:t>
            </a:r>
            <a:r>
              <a:rPr lang="en-AU" dirty="0"/>
              <a:t>in higher orbits (</a:t>
            </a:r>
            <a:r>
              <a:rPr lang="en-AU" dirty="0" err="1"/>
              <a:t>ie</a:t>
            </a:r>
            <a:r>
              <a:rPr lang="en-AU" dirty="0"/>
              <a:t> further away from the nucleus) will have more energy than electrons in lower orbits. </a:t>
            </a:r>
            <a:endParaRPr lang="en-AU" dirty="0" smtClean="0"/>
          </a:p>
          <a:p>
            <a:r>
              <a:rPr lang="en-AU" dirty="0" smtClean="0"/>
              <a:t>Electrons </a:t>
            </a:r>
            <a:r>
              <a:rPr lang="en-AU" dirty="0"/>
              <a:t>will try to occupy the lowest energy that they can as this will be their most stable state. </a:t>
            </a:r>
            <a:endParaRPr lang="en-AU" dirty="0" smtClean="0"/>
          </a:p>
          <a:p>
            <a:r>
              <a:rPr lang="en-AU" dirty="0" smtClean="0"/>
              <a:t>Electrons </a:t>
            </a:r>
            <a:r>
              <a:rPr lang="en-AU" dirty="0"/>
              <a:t>can, however, move to higher energy levels if they are given more energy.</a:t>
            </a:r>
          </a:p>
          <a:p>
            <a:endParaRPr lang="en-AU" dirty="0"/>
          </a:p>
        </p:txBody>
      </p:sp>
    </p:spTree>
    <p:extLst>
      <p:ext uri="{BB962C8B-B14F-4D97-AF65-F5344CB8AC3E}">
        <p14:creationId xmlns:p14="http://schemas.microsoft.com/office/powerpoint/2010/main" val="31686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It has been observed that electrons will only move from lower energy levels to higher energy levels by absorbing the </a:t>
            </a:r>
            <a:r>
              <a:rPr lang="en-AU" u="sng" dirty="0"/>
              <a:t>exact amount of energy</a:t>
            </a:r>
            <a:r>
              <a:rPr lang="en-AU" dirty="0"/>
              <a:t> corresponding to the energy difference between the two </a:t>
            </a:r>
            <a:r>
              <a:rPr lang="en-AU" dirty="0" smtClean="0"/>
              <a:t>levels. </a:t>
            </a:r>
          </a:p>
          <a:p>
            <a:r>
              <a:rPr lang="en-AU" dirty="0" smtClean="0"/>
              <a:t>Thus</a:t>
            </a:r>
            <a:r>
              <a:rPr lang="en-AU" dirty="0"/>
              <a:t>, the energy required to force an electron from a lower energy level to a higher energy level is given by </a:t>
            </a:r>
            <a:r>
              <a:rPr lang="en-AU" dirty="0" smtClean="0"/>
              <a:t>                         E </a:t>
            </a:r>
            <a:r>
              <a:rPr lang="en-AU" dirty="0"/>
              <a:t>= </a:t>
            </a:r>
            <a:r>
              <a:rPr lang="en-AU" dirty="0" err="1"/>
              <a:t>E</a:t>
            </a:r>
            <a:r>
              <a:rPr lang="en-AU" baseline="-25000" dirty="0" err="1"/>
              <a:t>higher</a:t>
            </a:r>
            <a:r>
              <a:rPr lang="en-AU" dirty="0"/>
              <a:t> – </a:t>
            </a:r>
            <a:r>
              <a:rPr lang="en-AU" dirty="0" err="1"/>
              <a:t>E</a:t>
            </a:r>
            <a:r>
              <a:rPr lang="en-AU" baseline="-25000" dirty="0" err="1"/>
              <a:t>lower</a:t>
            </a:r>
            <a:r>
              <a:rPr lang="en-AU" dirty="0"/>
              <a:t>. </a:t>
            </a:r>
            <a:endParaRPr lang="en-AU" dirty="0" smtClean="0"/>
          </a:p>
          <a:p>
            <a:r>
              <a:rPr lang="en-AU" dirty="0" smtClean="0"/>
              <a:t>However</a:t>
            </a:r>
            <a:r>
              <a:rPr lang="en-AU" dirty="0"/>
              <a:t>, if the energy supplied does not correspond directly to a particular energy gap, then the electron will </a:t>
            </a:r>
            <a:r>
              <a:rPr lang="en-AU" u="sng" dirty="0"/>
              <a:t>not absorb any energy.</a:t>
            </a:r>
            <a:endParaRPr lang="en-AU" dirty="0"/>
          </a:p>
          <a:p>
            <a:endParaRPr lang="en-AU" dirty="0"/>
          </a:p>
        </p:txBody>
      </p:sp>
    </p:spTree>
    <p:extLst>
      <p:ext uri="{BB962C8B-B14F-4D97-AF65-F5344CB8AC3E}">
        <p14:creationId xmlns:p14="http://schemas.microsoft.com/office/powerpoint/2010/main" val="312178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14033</TotalTime>
  <Words>2593</Words>
  <Application>Microsoft Office PowerPoint</Application>
  <PresentationFormat>On-screen Show (4:3)</PresentationFormat>
  <Paragraphs>172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Adjacency</vt:lpstr>
      <vt:lpstr>Atoms &amp; Nuclei</vt:lpstr>
      <vt:lpstr>The Structure of the Atom</vt:lpstr>
      <vt:lpstr>PowerPoint Presentation</vt:lpstr>
      <vt:lpstr>PowerPoint Presentation</vt:lpstr>
      <vt:lpstr>PowerPoint Presentation</vt:lpstr>
      <vt:lpstr>PowerPoint Presentation</vt:lpstr>
      <vt:lpstr>PowerPoint Presentation</vt:lpstr>
      <vt:lpstr>Energy Levels in Atoms</vt:lpstr>
      <vt:lpstr>PowerPoint Presentation</vt:lpstr>
      <vt:lpstr>PowerPoint Presentation</vt:lpstr>
      <vt:lpstr>New Terms </vt:lpstr>
      <vt:lpstr>PowerPoint Presentation</vt:lpstr>
      <vt:lpstr>The Line Emission Spectrum of Atomic Hydrogen</vt:lpstr>
      <vt:lpstr>PowerPoint Presentation</vt:lpstr>
      <vt:lpstr>Continuous Spectra</vt:lpstr>
      <vt:lpstr>Continuous Spectra</vt:lpstr>
      <vt:lpstr>PowerPoint Presentation</vt:lpstr>
      <vt:lpstr>Line Absorption Spectra</vt:lpstr>
      <vt:lpstr>Line Absorption Spectra</vt:lpstr>
      <vt:lpstr>Line Absorption Spectrum of Hydrogen</vt:lpstr>
      <vt:lpstr>Line Absorption Spectrum of Hydrogen</vt:lpstr>
      <vt:lpstr>Fraunhofer Lines</vt:lpstr>
      <vt:lpstr>PowerPoint Presentation</vt:lpstr>
      <vt:lpstr>Fluorescence</vt:lpstr>
      <vt:lpstr>PowerPoint Presentation</vt:lpstr>
      <vt:lpstr>Spontaneous Emission</vt:lpstr>
      <vt:lpstr>Stimulated Emission</vt:lpstr>
      <vt:lpstr>Stimulated Emission</vt:lpstr>
      <vt:lpstr>Stimulated Emission</vt:lpstr>
      <vt:lpstr>Application: Lasers</vt:lpstr>
      <vt:lpstr>The Pump</vt:lpstr>
      <vt:lpstr>Medium</vt:lpstr>
      <vt:lpstr>PowerPoint Presentation</vt:lpstr>
      <vt:lpstr>PowerPoint Presentation</vt:lpstr>
      <vt:lpstr>PowerPoint Presentation</vt:lpstr>
      <vt:lpstr>The Laser Cavity</vt:lpstr>
      <vt:lpstr>“Describe the useful properties of laser light”</vt:lpstr>
      <vt:lpstr>“Discuss the requirements for safe handling of lasers”</vt:lpstr>
      <vt:lpstr>Identify some uses of lasers”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Atoms &amp; Nuclei</dc:title>
  <dc:creator>chris barratt</dc:creator>
  <cp:lastModifiedBy>chris barratt</cp:lastModifiedBy>
  <cp:revision>26</cp:revision>
  <dcterms:created xsi:type="dcterms:W3CDTF">2015-08-05T02:34:31Z</dcterms:created>
  <dcterms:modified xsi:type="dcterms:W3CDTF">2017-08-24T05:44:02Z</dcterms:modified>
</cp:coreProperties>
</file>